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2" r:id="rId26"/>
    <p:sldId id="292" r:id="rId27"/>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p:cViewPr varScale="1">
        <p:scale>
          <a:sx n="100" d="100"/>
          <a:sy n="100" d="100"/>
        </p:scale>
        <p:origin x="720" y="8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D87322-076E-4F44-869B-421ECBAF1175}" type="datetimeFigureOut">
              <a:rPr lang="en-US" smtClean="0"/>
              <a:t>3/15/2020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968ACF-ADF8-453B-9A41-EAEE2940E9B2}" type="slidenum">
              <a:rPr lang="en-US" smtClean="0"/>
              <a:t>‹#›</a:t>
            </a:fld>
            <a:endParaRPr lang="en-US"/>
          </a:p>
        </p:txBody>
      </p:sp>
    </p:spTree>
    <p:extLst>
      <p:ext uri="{BB962C8B-B14F-4D97-AF65-F5344CB8AC3E}">
        <p14:creationId xmlns:p14="http://schemas.microsoft.com/office/powerpoint/2010/main" val="32419910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3429000"/>
          </a:xfrm>
          <a:prstGeom prst="rect">
            <a:avLst/>
          </a:prstGeom>
        </p:spPr>
      </p:pic>
      <p:sp>
        <p:nvSpPr>
          <p:cNvPr id="3" name="Subtitle 2"/>
          <p:cNvSpPr>
            <a:spLocks noGrp="1"/>
          </p:cNvSpPr>
          <p:nvPr>
            <p:ph type="subTitle" idx="1"/>
          </p:nvPr>
        </p:nvSpPr>
        <p:spPr>
          <a:xfrm>
            <a:off x="1219200" y="2914650"/>
            <a:ext cx="6400800" cy="131445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ctrTitle"/>
          </p:nvPr>
        </p:nvSpPr>
        <p:spPr>
          <a:xfrm>
            <a:off x="685800" y="1505916"/>
            <a:ext cx="7772400" cy="1102519"/>
          </a:xfrm>
          <a:prstGeom prst="rect">
            <a:avLst/>
          </a:prstGeom>
        </p:spPr>
        <p:txBody>
          <a:bodyPr/>
          <a:lstStyle>
            <a:lvl1pPr algn="ctr">
              <a:defRPr sz="3200"/>
            </a:lvl1pPr>
          </a:lstStyle>
          <a:p>
            <a:r>
              <a:rPr lang="en-US"/>
              <a:t>Click to edit Master 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rian">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27289FBF-4902-4F24-83C1-22E6F5398948}"/>
              </a:ext>
            </a:extLst>
          </p:cNvPr>
          <p:cNvCxnSpPr>
            <a:cxnSpLocks/>
          </p:cNvCxnSpPr>
          <p:nvPr userDrawn="1"/>
        </p:nvCxnSpPr>
        <p:spPr>
          <a:xfrm>
            <a:off x="0" y="95250"/>
            <a:ext cx="9144000" cy="0"/>
          </a:xfrm>
          <a:prstGeom prst="line">
            <a:avLst/>
          </a:prstGeom>
          <a:ln w="152400">
            <a:solidFill>
              <a:srgbClr val="00B0F0"/>
            </a:solidFill>
          </a:ln>
        </p:spPr>
        <p:style>
          <a:lnRef idx="1">
            <a:schemeClr val="accent1"/>
          </a:lnRef>
          <a:fillRef idx="0">
            <a:schemeClr val="accent1"/>
          </a:fillRef>
          <a:effectRef idx="0">
            <a:schemeClr val="accent1"/>
          </a:effectRef>
          <a:fontRef idx="minor">
            <a:schemeClr val="tx1"/>
          </a:fontRef>
        </p:style>
      </p:cxnSp>
      <p:sp>
        <p:nvSpPr>
          <p:cNvPr id="8" name="Content Placeholder 7"/>
          <p:cNvSpPr>
            <a:spLocks noGrp="1"/>
          </p:cNvSpPr>
          <p:nvPr>
            <p:ph sz="quarter" idx="13"/>
          </p:nvPr>
        </p:nvSpPr>
        <p:spPr>
          <a:xfrm>
            <a:off x="152400" y="133350"/>
            <a:ext cx="8305800" cy="441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Text Placeholder 13"/>
          <p:cNvSpPr>
            <a:spLocks noGrp="1"/>
          </p:cNvSpPr>
          <p:nvPr>
            <p:ph type="body" sz="quarter" idx="15" hasCustomPrompt="1"/>
          </p:nvPr>
        </p:nvSpPr>
        <p:spPr>
          <a:xfrm>
            <a:off x="165463" y="4667250"/>
            <a:ext cx="520337" cy="381000"/>
          </a:xfrm>
        </p:spPr>
        <p:txBody>
          <a:bodyPr anchor="ctr"/>
          <a:lstStyle>
            <a:lvl1pPr marL="0" indent="0" algn="r">
              <a:buNone/>
              <a:defRPr baseline="0">
                <a:solidFill>
                  <a:schemeClr val="tx2"/>
                </a:solidFill>
              </a:defRPr>
            </a:lvl1pPr>
          </a:lstStyle>
          <a:p>
            <a:pPr lvl="0"/>
            <a:r>
              <a:rPr lang="en-US" dirty="0"/>
              <a:t>#</a:t>
            </a:r>
          </a:p>
        </p:txBody>
      </p:sp>
      <p:sp>
        <p:nvSpPr>
          <p:cNvPr id="10" name="Text Placeholder 11"/>
          <p:cNvSpPr>
            <a:spLocks noGrp="1"/>
          </p:cNvSpPr>
          <p:nvPr>
            <p:ph type="body" sz="quarter" idx="16" hasCustomPrompt="1"/>
          </p:nvPr>
        </p:nvSpPr>
        <p:spPr>
          <a:xfrm>
            <a:off x="7315200" y="4717256"/>
            <a:ext cx="1143000" cy="304800"/>
          </a:xfrm>
        </p:spPr>
        <p:style>
          <a:lnRef idx="3">
            <a:schemeClr val="lt1"/>
          </a:lnRef>
          <a:fillRef idx="1">
            <a:schemeClr val="dk1"/>
          </a:fillRef>
          <a:effectRef idx="1">
            <a:schemeClr val="dk1"/>
          </a:effectRef>
          <a:fontRef idx="none"/>
        </p:style>
        <p:txBody>
          <a:bodyPr anchor="b">
            <a:normAutofit/>
          </a:bodyPr>
          <a:lstStyle>
            <a:lvl1pPr marL="0" indent="0" algn="r">
              <a:buNone/>
              <a:defRPr sz="1800" b="0" i="1" u="none">
                <a:solidFill>
                  <a:schemeClr val="accent1"/>
                </a:solidFill>
                <a:effectLst/>
              </a:defRPr>
            </a:lvl1pPr>
          </a:lstStyle>
          <a:p>
            <a:pPr lvl="0"/>
            <a:r>
              <a:rPr lang="en-US" dirty="0"/>
              <a:t>Speaker</a:t>
            </a:r>
          </a:p>
        </p:txBody>
      </p:sp>
      <p:sp>
        <p:nvSpPr>
          <p:cNvPr id="2" name="TextBox 1">
            <a:extLst>
              <a:ext uri="{FF2B5EF4-FFF2-40B4-BE49-F238E27FC236}">
                <a16:creationId xmlns:a16="http://schemas.microsoft.com/office/drawing/2014/main" id="{41369754-79D5-4903-A4D8-56AA9A962462}"/>
              </a:ext>
            </a:extLst>
          </p:cNvPr>
          <p:cNvSpPr txBox="1"/>
          <p:nvPr userDrawn="1"/>
        </p:nvSpPr>
        <p:spPr>
          <a:xfrm>
            <a:off x="3581400" y="4626917"/>
            <a:ext cx="1143000" cy="461665"/>
          </a:xfrm>
          <a:prstGeom prst="rect">
            <a:avLst/>
          </a:prstGeom>
          <a:noFill/>
        </p:spPr>
        <p:txBody>
          <a:bodyPr wrap="square" rtlCol="0">
            <a:spAutoFit/>
          </a:bodyPr>
          <a:lstStyle/>
          <a:p>
            <a:r>
              <a:rPr lang="en-US" sz="2400" dirty="0">
                <a:solidFill>
                  <a:srgbClr val="00B0F0"/>
                </a:solidFill>
              </a:rPr>
              <a:t>Brian</a:t>
            </a:r>
            <a:endParaRPr lang="en-US" dirty="0">
              <a:solidFill>
                <a:srgbClr val="00B0F0"/>
              </a:solidFill>
            </a:endParaRPr>
          </a:p>
        </p:txBody>
      </p:sp>
    </p:spTree>
    <p:extLst>
      <p:ext uri="{BB962C8B-B14F-4D97-AF65-F5344CB8AC3E}">
        <p14:creationId xmlns:p14="http://schemas.microsoft.com/office/powerpoint/2010/main" val="3564000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Kelly">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27289FBF-4902-4F24-83C1-22E6F5398948}"/>
              </a:ext>
            </a:extLst>
          </p:cNvPr>
          <p:cNvCxnSpPr>
            <a:cxnSpLocks/>
          </p:cNvCxnSpPr>
          <p:nvPr userDrawn="1"/>
        </p:nvCxnSpPr>
        <p:spPr>
          <a:xfrm>
            <a:off x="0" y="95250"/>
            <a:ext cx="9144000" cy="0"/>
          </a:xfrm>
          <a:prstGeom prst="line">
            <a:avLst/>
          </a:prstGeom>
          <a:ln w="152400">
            <a:solidFill>
              <a:srgbClr val="92D050"/>
            </a:solidFill>
          </a:ln>
        </p:spPr>
        <p:style>
          <a:lnRef idx="1">
            <a:schemeClr val="accent1"/>
          </a:lnRef>
          <a:fillRef idx="0">
            <a:schemeClr val="accent1"/>
          </a:fillRef>
          <a:effectRef idx="0">
            <a:schemeClr val="accent1"/>
          </a:effectRef>
          <a:fontRef idx="minor">
            <a:schemeClr val="tx1"/>
          </a:fontRef>
        </p:style>
      </p:cxnSp>
      <p:sp>
        <p:nvSpPr>
          <p:cNvPr id="8" name="Content Placeholder 7"/>
          <p:cNvSpPr>
            <a:spLocks noGrp="1"/>
          </p:cNvSpPr>
          <p:nvPr>
            <p:ph sz="quarter" idx="13"/>
          </p:nvPr>
        </p:nvSpPr>
        <p:spPr>
          <a:xfrm>
            <a:off x="152400" y="133350"/>
            <a:ext cx="8305800" cy="441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Text Placeholder 13"/>
          <p:cNvSpPr>
            <a:spLocks noGrp="1"/>
          </p:cNvSpPr>
          <p:nvPr>
            <p:ph type="body" sz="quarter" idx="15" hasCustomPrompt="1"/>
          </p:nvPr>
        </p:nvSpPr>
        <p:spPr>
          <a:xfrm>
            <a:off x="165463" y="4667250"/>
            <a:ext cx="520337" cy="381000"/>
          </a:xfrm>
        </p:spPr>
        <p:txBody>
          <a:bodyPr anchor="ctr"/>
          <a:lstStyle>
            <a:lvl1pPr marL="0" indent="0" algn="r">
              <a:buNone/>
              <a:defRPr baseline="0">
                <a:solidFill>
                  <a:schemeClr val="tx2"/>
                </a:solidFill>
              </a:defRPr>
            </a:lvl1pPr>
          </a:lstStyle>
          <a:p>
            <a:pPr lvl="0"/>
            <a:r>
              <a:rPr lang="en-US" dirty="0"/>
              <a:t>#</a:t>
            </a:r>
          </a:p>
        </p:txBody>
      </p:sp>
      <p:sp>
        <p:nvSpPr>
          <p:cNvPr id="10" name="Text Placeholder 11"/>
          <p:cNvSpPr>
            <a:spLocks noGrp="1"/>
          </p:cNvSpPr>
          <p:nvPr>
            <p:ph type="body" sz="quarter" idx="16" hasCustomPrompt="1"/>
          </p:nvPr>
        </p:nvSpPr>
        <p:spPr>
          <a:xfrm>
            <a:off x="7315200" y="4717256"/>
            <a:ext cx="1143000" cy="304800"/>
          </a:xfrm>
        </p:spPr>
        <p:style>
          <a:lnRef idx="3">
            <a:schemeClr val="lt1"/>
          </a:lnRef>
          <a:fillRef idx="1">
            <a:schemeClr val="dk1"/>
          </a:fillRef>
          <a:effectRef idx="1">
            <a:schemeClr val="dk1"/>
          </a:effectRef>
          <a:fontRef idx="none"/>
        </p:style>
        <p:txBody>
          <a:bodyPr anchor="b">
            <a:normAutofit/>
          </a:bodyPr>
          <a:lstStyle>
            <a:lvl1pPr marL="0" indent="0" algn="r">
              <a:buNone/>
              <a:defRPr sz="1800" b="0" i="1" u="none">
                <a:solidFill>
                  <a:schemeClr val="accent1"/>
                </a:solidFill>
                <a:effectLst/>
              </a:defRPr>
            </a:lvl1pPr>
          </a:lstStyle>
          <a:p>
            <a:pPr lvl="0"/>
            <a:r>
              <a:rPr lang="en-US" dirty="0"/>
              <a:t>Speaker</a:t>
            </a:r>
          </a:p>
        </p:txBody>
      </p:sp>
      <p:sp>
        <p:nvSpPr>
          <p:cNvPr id="2" name="TextBox 1">
            <a:extLst>
              <a:ext uri="{FF2B5EF4-FFF2-40B4-BE49-F238E27FC236}">
                <a16:creationId xmlns:a16="http://schemas.microsoft.com/office/drawing/2014/main" id="{41369754-79D5-4903-A4D8-56AA9A962462}"/>
              </a:ext>
            </a:extLst>
          </p:cNvPr>
          <p:cNvSpPr txBox="1"/>
          <p:nvPr userDrawn="1"/>
        </p:nvSpPr>
        <p:spPr>
          <a:xfrm>
            <a:off x="3581400" y="4626917"/>
            <a:ext cx="1143000" cy="461665"/>
          </a:xfrm>
          <a:prstGeom prst="rect">
            <a:avLst/>
          </a:prstGeom>
          <a:noFill/>
        </p:spPr>
        <p:txBody>
          <a:bodyPr wrap="square" rtlCol="0">
            <a:spAutoFit/>
          </a:bodyPr>
          <a:lstStyle/>
          <a:p>
            <a:r>
              <a:rPr lang="en-US" sz="2400" dirty="0">
                <a:solidFill>
                  <a:srgbClr val="92D050"/>
                </a:solidFill>
              </a:rPr>
              <a:t>Kelly</a:t>
            </a:r>
            <a:endParaRPr lang="en-US" dirty="0">
              <a:solidFill>
                <a:srgbClr val="92D050"/>
              </a:solidFill>
            </a:endParaRPr>
          </a:p>
        </p:txBody>
      </p:sp>
    </p:spTree>
    <p:extLst>
      <p:ext uri="{BB962C8B-B14F-4D97-AF65-F5344CB8AC3E}">
        <p14:creationId xmlns:p14="http://schemas.microsoft.com/office/powerpoint/2010/main" val="33672161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2400" y="209550"/>
            <a:ext cx="8229600" cy="43850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Box 11"/>
          <p:cNvSpPr txBox="1"/>
          <p:nvPr userDrawn="1"/>
        </p:nvSpPr>
        <p:spPr>
          <a:xfrm>
            <a:off x="609600" y="4667252"/>
            <a:ext cx="1295400" cy="369332"/>
          </a:xfrm>
          <a:prstGeom prst="rect">
            <a:avLst/>
          </a:prstGeom>
          <a:noFill/>
        </p:spPr>
        <p:txBody>
          <a:bodyPr wrap="square" rtlCol="0">
            <a:spAutoFit/>
          </a:bodyPr>
          <a:lstStyle/>
          <a:p>
            <a:r>
              <a:rPr lang="en-US" b="1" dirty="0">
                <a:solidFill>
                  <a:srgbClr val="FFC000"/>
                </a:solidFill>
              </a:rPr>
              <a:t>slides to go</a:t>
            </a:r>
            <a:endParaRPr lang="en-US" dirty="0">
              <a:solidFill>
                <a:srgbClr val="FFC000"/>
              </a:solidFill>
            </a:endParaRPr>
          </a:p>
        </p:txBody>
      </p:sp>
      <p:pic>
        <p:nvPicPr>
          <p:cNvPr id="15" name="Picture 14"/>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482954" y="209550"/>
            <a:ext cx="508646" cy="508646"/>
          </a:xfrm>
          <a:prstGeom prst="rect">
            <a:avLst/>
          </a:prstGeom>
        </p:spPr>
      </p:pic>
      <p:sp>
        <p:nvSpPr>
          <p:cNvPr id="4" name="TextBox 3">
            <a:extLst>
              <a:ext uri="{FF2B5EF4-FFF2-40B4-BE49-F238E27FC236}">
                <a16:creationId xmlns:a16="http://schemas.microsoft.com/office/drawing/2014/main" id="{E92BBC34-0F8F-4911-B6B2-2F3C144E9636}"/>
              </a:ext>
            </a:extLst>
          </p:cNvPr>
          <p:cNvSpPr txBox="1"/>
          <p:nvPr userDrawn="1"/>
        </p:nvSpPr>
        <p:spPr>
          <a:xfrm>
            <a:off x="2743200" y="4667252"/>
            <a:ext cx="990600" cy="369332"/>
          </a:xfrm>
          <a:prstGeom prst="rect">
            <a:avLst/>
          </a:prstGeom>
          <a:noFill/>
        </p:spPr>
        <p:txBody>
          <a:bodyPr wrap="square" rtlCol="0">
            <a:spAutoFit/>
          </a:bodyPr>
          <a:lstStyle/>
          <a:p>
            <a:r>
              <a:rPr lang="en-US" dirty="0"/>
              <a:t>Speaker:</a:t>
            </a:r>
          </a:p>
        </p:txBody>
      </p:sp>
      <p:sp>
        <p:nvSpPr>
          <p:cNvPr id="5" name="TextBox 4">
            <a:extLst>
              <a:ext uri="{FF2B5EF4-FFF2-40B4-BE49-F238E27FC236}">
                <a16:creationId xmlns:a16="http://schemas.microsoft.com/office/drawing/2014/main" id="{FCA2C01B-FB88-421B-AE54-C7A08E25864B}"/>
              </a:ext>
            </a:extLst>
          </p:cNvPr>
          <p:cNvSpPr txBox="1"/>
          <p:nvPr userDrawn="1"/>
        </p:nvSpPr>
        <p:spPr>
          <a:xfrm>
            <a:off x="6781800" y="4667492"/>
            <a:ext cx="685800" cy="369332"/>
          </a:xfrm>
          <a:prstGeom prst="rect">
            <a:avLst/>
          </a:prstGeom>
          <a:noFill/>
        </p:spPr>
        <p:txBody>
          <a:bodyPr wrap="square" rtlCol="0">
            <a:spAutoFit/>
          </a:bodyPr>
          <a:lstStyle/>
          <a:p>
            <a:r>
              <a:rPr lang="en-US" dirty="0"/>
              <a:t>Next:</a:t>
            </a:r>
          </a:p>
        </p:txBody>
      </p:sp>
    </p:spTree>
  </p:cSld>
  <p:clrMap bg1="dk1" tx1="lt1" bg2="dk2" tx2="lt2" accent1="accent1" accent2="accent2" accent3="accent3" accent4="accent4" accent5="accent5" accent6="accent6" hlink="hlink" folHlink="folHlink"/>
  <p:sldLayoutIdLst>
    <p:sldLayoutId id="2147483661" r:id="rId1"/>
    <p:sldLayoutId id="2147483680" r:id="rId2"/>
    <p:sldLayoutId id="2147483681" r:id="rId3"/>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2600" kern="1200" spc="30" baseline="0">
          <a:solidFill>
            <a:schemeClr val="tx1"/>
          </a:solidFill>
          <a:latin typeface="Calibri" panose="020F0502020204030204" pitchFamily="34" charset="0"/>
          <a:ea typeface="+mn-ea"/>
          <a:cs typeface="Calibri" panose="020F0502020204030204" pitchFamily="34" charset="0"/>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2600" kern="1200" spc="30" baseline="0">
          <a:solidFill>
            <a:schemeClr val="tx1"/>
          </a:solidFill>
          <a:latin typeface="Calibri" panose="020F0502020204030204" pitchFamily="34" charset="0"/>
          <a:ea typeface="+mn-ea"/>
          <a:cs typeface="Calibri" panose="020F0502020204030204" pitchFamily="34" charset="0"/>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2600" kern="1200" spc="30" baseline="0">
          <a:solidFill>
            <a:schemeClr val="tx1"/>
          </a:solidFill>
          <a:latin typeface="Calibri" panose="020F0502020204030204" pitchFamily="34" charset="0"/>
          <a:ea typeface="+mn-ea"/>
          <a:cs typeface="Calibri" panose="020F0502020204030204" pitchFamily="34" charset="0"/>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2600" kern="1200" spc="30" baseline="0">
          <a:solidFill>
            <a:schemeClr val="tx1"/>
          </a:solidFill>
          <a:latin typeface="Calibri" panose="020F0502020204030204" pitchFamily="34" charset="0"/>
          <a:ea typeface="+mn-ea"/>
          <a:cs typeface="Calibri" panose="020F0502020204030204" pitchFamily="34" charset="0"/>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2600" kern="1200" spc="30" baseline="0">
          <a:solidFill>
            <a:schemeClr val="tx1"/>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8">
            <a:extLst>
              <a:ext uri="{FF2B5EF4-FFF2-40B4-BE49-F238E27FC236}">
                <a16:creationId xmlns:a16="http://schemas.microsoft.com/office/drawing/2014/main" id="{F41A3002-4A76-4CC6-BB8C-F89D49329535}"/>
              </a:ext>
            </a:extLst>
          </p:cNvPr>
          <p:cNvSpPr>
            <a:spLocks noGrp="1"/>
          </p:cNvSpPr>
          <p:nvPr>
            <p:ph type="subTitle" idx="1"/>
          </p:nvPr>
        </p:nvSpPr>
        <p:spPr/>
        <p:txBody>
          <a:bodyPr/>
          <a:lstStyle/>
          <a:p>
            <a:r>
              <a:rPr lang="en-US" dirty="0"/>
              <a:t>Cell Life Church Live</a:t>
            </a:r>
          </a:p>
          <a:p>
            <a:r>
              <a:rPr lang="en-US" dirty="0"/>
              <a:t>March 15, 2020</a:t>
            </a:r>
          </a:p>
        </p:txBody>
      </p:sp>
      <p:sp>
        <p:nvSpPr>
          <p:cNvPr id="8" name="Title 7">
            <a:extLst>
              <a:ext uri="{FF2B5EF4-FFF2-40B4-BE49-F238E27FC236}">
                <a16:creationId xmlns:a16="http://schemas.microsoft.com/office/drawing/2014/main" id="{AE7A2B63-CA2C-4C18-A7F3-4519F2253E7C}"/>
              </a:ext>
            </a:extLst>
          </p:cNvPr>
          <p:cNvSpPr>
            <a:spLocks noGrp="1"/>
          </p:cNvSpPr>
          <p:nvPr>
            <p:ph type="ctrTitle"/>
          </p:nvPr>
        </p:nvSpPr>
        <p:spPr/>
        <p:txBody>
          <a:bodyPr/>
          <a:lstStyle/>
          <a:p>
            <a:r>
              <a:rPr lang="en-US" dirty="0"/>
              <a:t>Christian Response to the Coronavirus</a:t>
            </a:r>
          </a:p>
        </p:txBody>
      </p:sp>
    </p:spTree>
    <p:extLst>
      <p:ext uri="{BB962C8B-B14F-4D97-AF65-F5344CB8AC3E}">
        <p14:creationId xmlns:p14="http://schemas.microsoft.com/office/powerpoint/2010/main" val="10224654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AA5DE48-EA80-4F3A-B970-BE80577A863C}"/>
              </a:ext>
            </a:extLst>
          </p:cNvPr>
          <p:cNvSpPr>
            <a:spLocks noGrp="1"/>
          </p:cNvSpPr>
          <p:nvPr>
            <p:ph sz="quarter" idx="13"/>
          </p:nvPr>
        </p:nvSpPr>
        <p:spPr/>
        <p:txBody>
          <a:bodyPr/>
          <a:lstStyle/>
          <a:p>
            <a:r>
              <a:rPr lang="en-US" dirty="0"/>
              <a:t>Some are predicting this is part of the apocalypse.</a:t>
            </a:r>
          </a:p>
          <a:p>
            <a:r>
              <a:rPr lang="en-US" dirty="0"/>
              <a:t>Some say this is a result of defying God’s food laws found in Leviticus.</a:t>
            </a:r>
          </a:p>
          <a:p>
            <a:r>
              <a:rPr lang="en-US" dirty="0"/>
              <a:t>Some say this is God’s judgment on the world for ignoring Him or disobeying Him.</a:t>
            </a:r>
          </a:p>
          <a:p>
            <a:r>
              <a:rPr lang="en-US" dirty="0"/>
              <a:t>It is really staggering the thoughts out there.</a:t>
            </a:r>
          </a:p>
          <a:p>
            <a:r>
              <a:rPr lang="en-US" dirty="0"/>
              <a:t>We would like to share a balanced Christ-centered perspective for what we are facing today and how we can face anything like this in the future.</a:t>
            </a:r>
          </a:p>
        </p:txBody>
      </p:sp>
      <p:sp>
        <p:nvSpPr>
          <p:cNvPr id="3" name="Text Placeholder 2">
            <a:extLst>
              <a:ext uri="{FF2B5EF4-FFF2-40B4-BE49-F238E27FC236}">
                <a16:creationId xmlns:a16="http://schemas.microsoft.com/office/drawing/2014/main" id="{C3B8069A-5A04-4991-B29F-C863EC26ED7D}"/>
              </a:ext>
            </a:extLst>
          </p:cNvPr>
          <p:cNvSpPr>
            <a:spLocks noGrp="1"/>
          </p:cNvSpPr>
          <p:nvPr>
            <p:ph type="body" sz="quarter" idx="15"/>
          </p:nvPr>
        </p:nvSpPr>
        <p:spPr/>
        <p:txBody>
          <a:bodyPr>
            <a:normAutofit fontScale="85000" lnSpcReduction="20000"/>
          </a:bodyPr>
          <a:lstStyle/>
          <a:p>
            <a:r>
              <a:rPr lang="en-US" dirty="0"/>
              <a:t>16</a:t>
            </a:r>
          </a:p>
        </p:txBody>
      </p:sp>
      <p:sp>
        <p:nvSpPr>
          <p:cNvPr id="4" name="Text Placeholder 3">
            <a:extLst>
              <a:ext uri="{FF2B5EF4-FFF2-40B4-BE49-F238E27FC236}">
                <a16:creationId xmlns:a16="http://schemas.microsoft.com/office/drawing/2014/main" id="{00914A84-A027-4B54-A042-2D23600231BB}"/>
              </a:ext>
            </a:extLst>
          </p:cNvPr>
          <p:cNvSpPr>
            <a:spLocks noGrp="1"/>
          </p:cNvSpPr>
          <p:nvPr>
            <p:ph type="body" sz="quarter" idx="16"/>
          </p:nvPr>
        </p:nvSpPr>
        <p:spPr/>
        <p:txBody>
          <a:bodyPr>
            <a:normAutofit fontScale="92500" lnSpcReduction="20000"/>
          </a:bodyPr>
          <a:lstStyle/>
          <a:p>
            <a:r>
              <a:rPr lang="en-US" dirty="0"/>
              <a:t>Brian</a:t>
            </a:r>
          </a:p>
        </p:txBody>
      </p:sp>
    </p:spTree>
    <p:extLst>
      <p:ext uri="{BB962C8B-B14F-4D97-AF65-F5344CB8AC3E}">
        <p14:creationId xmlns:p14="http://schemas.microsoft.com/office/powerpoint/2010/main" val="41182586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C92B814E-E3FD-4105-87EE-EA83E7D4876B}"/>
              </a:ext>
            </a:extLst>
          </p:cNvPr>
          <p:cNvSpPr>
            <a:spLocks noGrp="1"/>
          </p:cNvSpPr>
          <p:nvPr>
            <p:ph sz="quarter" idx="13"/>
          </p:nvPr>
        </p:nvSpPr>
        <p:spPr/>
        <p:txBody>
          <a:bodyPr>
            <a:normAutofit lnSpcReduction="10000"/>
          </a:bodyPr>
          <a:lstStyle/>
          <a:p>
            <a:r>
              <a:rPr lang="en-US" dirty="0"/>
              <a:t>First, let’s look at what Jesus shares as he talks about the end times. Let’s read Matthew 24:4-14.</a:t>
            </a:r>
          </a:p>
          <a:p>
            <a:pPr marL="0" indent="0">
              <a:buNone/>
            </a:pPr>
            <a:r>
              <a:rPr lang="en-US" dirty="0">
                <a:solidFill>
                  <a:srgbClr val="FF0000"/>
                </a:solidFill>
              </a:rPr>
              <a:t>Scripture: Matthew 24:4-14</a:t>
            </a:r>
          </a:p>
          <a:p>
            <a:pPr marL="0" indent="0">
              <a:buNone/>
            </a:pPr>
            <a:r>
              <a:rPr lang="en-US" dirty="0"/>
              <a:t>(4) Jesus answered: "Watch out that no one deceives you. (5) For many will come in my name, claiming, 'I am the Messiah,' and will deceive many. (6) You will hear of wars and rumors of wars, but see to it that you are not alarmed. Such things must happen, but the end is still to come. (7) Nation will rise against nation, and kingdom against kingdom. There will be famines and earthquakes in various places. (8) All these are the beginning of birth pains. </a:t>
            </a:r>
          </a:p>
        </p:txBody>
      </p:sp>
      <p:sp>
        <p:nvSpPr>
          <p:cNvPr id="6" name="Text Placeholder 5">
            <a:extLst>
              <a:ext uri="{FF2B5EF4-FFF2-40B4-BE49-F238E27FC236}">
                <a16:creationId xmlns:a16="http://schemas.microsoft.com/office/drawing/2014/main" id="{C965C0F5-2317-4FF4-96E5-9067F9B766A2}"/>
              </a:ext>
            </a:extLst>
          </p:cNvPr>
          <p:cNvSpPr>
            <a:spLocks noGrp="1"/>
          </p:cNvSpPr>
          <p:nvPr>
            <p:ph type="body" sz="quarter" idx="15"/>
          </p:nvPr>
        </p:nvSpPr>
        <p:spPr/>
        <p:txBody>
          <a:bodyPr>
            <a:normAutofit fontScale="85000" lnSpcReduction="20000"/>
          </a:bodyPr>
          <a:lstStyle/>
          <a:p>
            <a:r>
              <a:rPr lang="en-US" dirty="0"/>
              <a:t>15</a:t>
            </a:r>
          </a:p>
        </p:txBody>
      </p:sp>
      <p:sp>
        <p:nvSpPr>
          <p:cNvPr id="7" name="Text Placeholder 6">
            <a:extLst>
              <a:ext uri="{FF2B5EF4-FFF2-40B4-BE49-F238E27FC236}">
                <a16:creationId xmlns:a16="http://schemas.microsoft.com/office/drawing/2014/main" id="{BD9534F1-1A31-46FE-9EAD-EA087CC4AD83}"/>
              </a:ext>
            </a:extLst>
          </p:cNvPr>
          <p:cNvSpPr>
            <a:spLocks noGrp="1"/>
          </p:cNvSpPr>
          <p:nvPr>
            <p:ph type="body" sz="quarter" idx="16"/>
          </p:nvPr>
        </p:nvSpPr>
        <p:spPr/>
        <p:txBody>
          <a:bodyPr>
            <a:normAutofit fontScale="92500" lnSpcReduction="20000"/>
          </a:bodyPr>
          <a:lstStyle/>
          <a:p>
            <a:endParaRPr lang="en-US"/>
          </a:p>
        </p:txBody>
      </p:sp>
    </p:spTree>
    <p:extLst>
      <p:ext uri="{BB962C8B-B14F-4D97-AF65-F5344CB8AC3E}">
        <p14:creationId xmlns:p14="http://schemas.microsoft.com/office/powerpoint/2010/main" val="40405008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609E3C4-6AC4-4C9E-A1C4-E6F3B8406C48}"/>
              </a:ext>
            </a:extLst>
          </p:cNvPr>
          <p:cNvSpPr>
            <a:spLocks noGrp="1"/>
          </p:cNvSpPr>
          <p:nvPr>
            <p:ph sz="quarter" idx="13"/>
          </p:nvPr>
        </p:nvSpPr>
        <p:spPr/>
        <p:txBody>
          <a:bodyPr>
            <a:normAutofit fontScale="92500"/>
          </a:bodyPr>
          <a:lstStyle/>
          <a:p>
            <a:pPr marL="0" indent="0">
              <a:buNone/>
            </a:pPr>
            <a:r>
              <a:rPr lang="en-US" dirty="0">
                <a:solidFill>
                  <a:srgbClr val="FF0000"/>
                </a:solidFill>
              </a:rPr>
              <a:t>Scripture: Next Scripture</a:t>
            </a:r>
          </a:p>
          <a:p>
            <a:pPr marL="0" indent="0">
              <a:buNone/>
            </a:pPr>
            <a:r>
              <a:rPr lang="en-US" dirty="0"/>
              <a:t>(9) "Then you will be handed over to be persecuted and put to death, and you will be hated by all nations because of me. (10) At that time many will turn away from the faith and will betray and hate each other, (11) and many false prophets will appear and deceive many people. (12) Because of the increase of wickedness, the love of most will grow cold, (13) but the one who stands firm to the end will be saved. (14) And this gospel of the kingdom will be preached in the whole world as a testimony to all nations, and then the end will come.</a:t>
            </a:r>
          </a:p>
          <a:p>
            <a:pPr marL="0" indent="0">
              <a:buNone/>
            </a:pPr>
            <a:r>
              <a:rPr lang="en-US" dirty="0">
                <a:solidFill>
                  <a:srgbClr val="FF0000"/>
                </a:solidFill>
              </a:rPr>
              <a:t>Scripture: Off, Next Scripture</a:t>
            </a:r>
          </a:p>
        </p:txBody>
      </p:sp>
      <p:sp>
        <p:nvSpPr>
          <p:cNvPr id="3" name="Text Placeholder 2">
            <a:extLst>
              <a:ext uri="{FF2B5EF4-FFF2-40B4-BE49-F238E27FC236}">
                <a16:creationId xmlns:a16="http://schemas.microsoft.com/office/drawing/2014/main" id="{EBA6A8D8-3D75-4C81-9C2E-535259E2BD74}"/>
              </a:ext>
            </a:extLst>
          </p:cNvPr>
          <p:cNvSpPr>
            <a:spLocks noGrp="1"/>
          </p:cNvSpPr>
          <p:nvPr>
            <p:ph type="body" sz="quarter" idx="15"/>
          </p:nvPr>
        </p:nvSpPr>
        <p:spPr/>
        <p:txBody>
          <a:bodyPr>
            <a:normAutofit fontScale="85000" lnSpcReduction="20000"/>
          </a:bodyPr>
          <a:lstStyle/>
          <a:p>
            <a:r>
              <a:rPr lang="en-US" dirty="0"/>
              <a:t>14</a:t>
            </a:r>
          </a:p>
        </p:txBody>
      </p:sp>
      <p:sp>
        <p:nvSpPr>
          <p:cNvPr id="4" name="Text Placeholder 3">
            <a:extLst>
              <a:ext uri="{FF2B5EF4-FFF2-40B4-BE49-F238E27FC236}">
                <a16:creationId xmlns:a16="http://schemas.microsoft.com/office/drawing/2014/main" id="{E3F46DE3-92BE-4F8A-8349-C0000ADE36C3}"/>
              </a:ext>
            </a:extLst>
          </p:cNvPr>
          <p:cNvSpPr>
            <a:spLocks noGrp="1"/>
          </p:cNvSpPr>
          <p:nvPr>
            <p:ph type="body" sz="quarter" idx="16"/>
          </p:nvPr>
        </p:nvSpPr>
        <p:spPr/>
        <p:txBody>
          <a:bodyPr>
            <a:normAutofit fontScale="92500" lnSpcReduction="20000"/>
          </a:bodyPr>
          <a:lstStyle/>
          <a:p>
            <a:endParaRPr lang="en-US"/>
          </a:p>
        </p:txBody>
      </p:sp>
    </p:spTree>
    <p:extLst>
      <p:ext uri="{BB962C8B-B14F-4D97-AF65-F5344CB8AC3E}">
        <p14:creationId xmlns:p14="http://schemas.microsoft.com/office/powerpoint/2010/main" val="29549145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DB058CF-0A54-4B71-B9F7-FF1DBF282B80}"/>
              </a:ext>
            </a:extLst>
          </p:cNvPr>
          <p:cNvSpPr>
            <a:spLocks noGrp="1"/>
          </p:cNvSpPr>
          <p:nvPr>
            <p:ph sz="quarter" idx="13"/>
          </p:nvPr>
        </p:nvSpPr>
        <p:spPr/>
        <p:txBody>
          <a:bodyPr/>
          <a:lstStyle/>
          <a:p>
            <a:r>
              <a:rPr lang="en-US" dirty="0"/>
              <a:t>Some translations include pestilences in with the famines and earthquakes and that is what some people are focusing on with coronavirus. Yes, the coronavirus can be thought of as a pestilence. It is spreading across the world, seemingly unchecked. Yes, as Jesus shares what the end times look like, this could be an indicator. However, he starts out saying in verse 4, “Watch out that no one deceives you.”</a:t>
            </a:r>
          </a:p>
          <a:p>
            <a:endParaRPr lang="en-US" dirty="0"/>
          </a:p>
        </p:txBody>
      </p:sp>
      <p:sp>
        <p:nvSpPr>
          <p:cNvPr id="3" name="Text Placeholder 2">
            <a:extLst>
              <a:ext uri="{FF2B5EF4-FFF2-40B4-BE49-F238E27FC236}">
                <a16:creationId xmlns:a16="http://schemas.microsoft.com/office/drawing/2014/main" id="{B59C64DE-F794-47E6-9717-276969BF32B0}"/>
              </a:ext>
            </a:extLst>
          </p:cNvPr>
          <p:cNvSpPr>
            <a:spLocks noGrp="1"/>
          </p:cNvSpPr>
          <p:nvPr>
            <p:ph type="body" sz="quarter" idx="15"/>
          </p:nvPr>
        </p:nvSpPr>
        <p:spPr/>
        <p:txBody>
          <a:bodyPr>
            <a:normAutofit fontScale="85000" lnSpcReduction="20000"/>
          </a:bodyPr>
          <a:lstStyle/>
          <a:p>
            <a:r>
              <a:rPr lang="en-US" dirty="0"/>
              <a:t>13</a:t>
            </a:r>
          </a:p>
        </p:txBody>
      </p:sp>
      <p:sp>
        <p:nvSpPr>
          <p:cNvPr id="4" name="Text Placeholder 3">
            <a:extLst>
              <a:ext uri="{FF2B5EF4-FFF2-40B4-BE49-F238E27FC236}">
                <a16:creationId xmlns:a16="http://schemas.microsoft.com/office/drawing/2014/main" id="{3DAB75FE-6A65-4D31-AFB9-1C03F59F7FBD}"/>
              </a:ext>
            </a:extLst>
          </p:cNvPr>
          <p:cNvSpPr>
            <a:spLocks noGrp="1"/>
          </p:cNvSpPr>
          <p:nvPr>
            <p:ph type="body" sz="quarter" idx="16"/>
          </p:nvPr>
        </p:nvSpPr>
        <p:spPr/>
        <p:txBody>
          <a:bodyPr>
            <a:normAutofit fontScale="92500" lnSpcReduction="20000"/>
          </a:bodyPr>
          <a:lstStyle/>
          <a:p>
            <a:endParaRPr lang="en-US"/>
          </a:p>
        </p:txBody>
      </p:sp>
    </p:spTree>
    <p:extLst>
      <p:ext uri="{BB962C8B-B14F-4D97-AF65-F5344CB8AC3E}">
        <p14:creationId xmlns:p14="http://schemas.microsoft.com/office/powerpoint/2010/main" val="17575274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2030D24-F6E8-405D-87D3-192520BBE435}"/>
              </a:ext>
            </a:extLst>
          </p:cNvPr>
          <p:cNvSpPr>
            <a:spLocks noGrp="1"/>
          </p:cNvSpPr>
          <p:nvPr>
            <p:ph sz="quarter" idx="13"/>
          </p:nvPr>
        </p:nvSpPr>
        <p:spPr/>
        <p:txBody>
          <a:bodyPr/>
          <a:lstStyle/>
          <a:p>
            <a:r>
              <a:rPr lang="en-US" dirty="0"/>
              <a:t>These indicators of the beginning of the end of days are just that. They are indicators of the beginning. They are not the end. These are the things that tell us to be ready. These are much like seeing the rain clouds far off, so we prepare for rain. We do not know God’s timeline, but we do know the outcome. Look at Matthew 24: 13-14 again.</a:t>
            </a:r>
          </a:p>
          <a:p>
            <a:endParaRPr lang="en-US" dirty="0"/>
          </a:p>
        </p:txBody>
      </p:sp>
      <p:sp>
        <p:nvSpPr>
          <p:cNvPr id="3" name="Text Placeholder 2">
            <a:extLst>
              <a:ext uri="{FF2B5EF4-FFF2-40B4-BE49-F238E27FC236}">
                <a16:creationId xmlns:a16="http://schemas.microsoft.com/office/drawing/2014/main" id="{F1611548-4AA7-4564-B701-0AA487E641F5}"/>
              </a:ext>
            </a:extLst>
          </p:cNvPr>
          <p:cNvSpPr>
            <a:spLocks noGrp="1"/>
          </p:cNvSpPr>
          <p:nvPr>
            <p:ph type="body" sz="quarter" idx="15"/>
          </p:nvPr>
        </p:nvSpPr>
        <p:spPr/>
        <p:txBody>
          <a:bodyPr>
            <a:normAutofit fontScale="85000" lnSpcReduction="20000"/>
          </a:bodyPr>
          <a:lstStyle/>
          <a:p>
            <a:r>
              <a:rPr lang="en-US" dirty="0"/>
              <a:t>12</a:t>
            </a:r>
          </a:p>
        </p:txBody>
      </p:sp>
      <p:sp>
        <p:nvSpPr>
          <p:cNvPr id="4" name="Text Placeholder 3">
            <a:extLst>
              <a:ext uri="{FF2B5EF4-FFF2-40B4-BE49-F238E27FC236}">
                <a16:creationId xmlns:a16="http://schemas.microsoft.com/office/drawing/2014/main" id="{FA281490-D86D-4A4E-9F48-28BCEF861AFA}"/>
              </a:ext>
            </a:extLst>
          </p:cNvPr>
          <p:cNvSpPr>
            <a:spLocks noGrp="1"/>
          </p:cNvSpPr>
          <p:nvPr>
            <p:ph type="body" sz="quarter" idx="16"/>
          </p:nvPr>
        </p:nvSpPr>
        <p:spPr/>
        <p:txBody>
          <a:bodyPr>
            <a:normAutofit fontScale="92500" lnSpcReduction="20000"/>
          </a:bodyPr>
          <a:lstStyle/>
          <a:p>
            <a:r>
              <a:rPr lang="en-US" dirty="0"/>
              <a:t>Kelly</a:t>
            </a:r>
          </a:p>
        </p:txBody>
      </p:sp>
    </p:spTree>
    <p:extLst>
      <p:ext uri="{BB962C8B-B14F-4D97-AF65-F5344CB8AC3E}">
        <p14:creationId xmlns:p14="http://schemas.microsoft.com/office/powerpoint/2010/main" val="27802577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6AE3418D-167B-4B5E-A289-B74770E7635A}"/>
              </a:ext>
            </a:extLst>
          </p:cNvPr>
          <p:cNvSpPr>
            <a:spLocks noGrp="1"/>
          </p:cNvSpPr>
          <p:nvPr>
            <p:ph sz="quarter" idx="13"/>
          </p:nvPr>
        </p:nvSpPr>
        <p:spPr/>
        <p:txBody>
          <a:bodyPr/>
          <a:lstStyle/>
          <a:p>
            <a:pPr marL="0" indent="0">
              <a:buNone/>
            </a:pPr>
            <a:r>
              <a:rPr lang="en-US" dirty="0">
                <a:solidFill>
                  <a:srgbClr val="FF0000"/>
                </a:solidFill>
              </a:rPr>
              <a:t>Scripture: Matthew 24:13-14</a:t>
            </a:r>
          </a:p>
          <a:p>
            <a:pPr marL="0" indent="0">
              <a:buNone/>
            </a:pPr>
            <a:r>
              <a:rPr lang="en-US" dirty="0"/>
              <a:t>(13) but the one who stands firm to the end will be saved. (14) And this gospel of the kingdom will be preached in the whole world as a testimony to all nations, and then the end will come.</a:t>
            </a:r>
          </a:p>
          <a:p>
            <a:pPr marL="0" indent="0">
              <a:buNone/>
            </a:pPr>
            <a:r>
              <a:rPr lang="en-US" dirty="0">
                <a:solidFill>
                  <a:srgbClr val="FF0000"/>
                </a:solidFill>
              </a:rPr>
              <a:t>Scripture: Off, Next Scripture</a:t>
            </a:r>
          </a:p>
          <a:p>
            <a:endParaRPr lang="en-US" dirty="0"/>
          </a:p>
        </p:txBody>
      </p:sp>
      <p:sp>
        <p:nvSpPr>
          <p:cNvPr id="6" name="Text Placeholder 5">
            <a:extLst>
              <a:ext uri="{FF2B5EF4-FFF2-40B4-BE49-F238E27FC236}">
                <a16:creationId xmlns:a16="http://schemas.microsoft.com/office/drawing/2014/main" id="{F5A55F9E-393A-483D-91F1-AB88B3BFF90F}"/>
              </a:ext>
            </a:extLst>
          </p:cNvPr>
          <p:cNvSpPr>
            <a:spLocks noGrp="1"/>
          </p:cNvSpPr>
          <p:nvPr>
            <p:ph type="body" sz="quarter" idx="15"/>
          </p:nvPr>
        </p:nvSpPr>
        <p:spPr/>
        <p:txBody>
          <a:bodyPr>
            <a:normAutofit fontScale="85000" lnSpcReduction="20000"/>
          </a:bodyPr>
          <a:lstStyle/>
          <a:p>
            <a:r>
              <a:rPr lang="en-US" dirty="0"/>
              <a:t>11</a:t>
            </a:r>
          </a:p>
        </p:txBody>
      </p:sp>
      <p:sp>
        <p:nvSpPr>
          <p:cNvPr id="7" name="Text Placeholder 6">
            <a:extLst>
              <a:ext uri="{FF2B5EF4-FFF2-40B4-BE49-F238E27FC236}">
                <a16:creationId xmlns:a16="http://schemas.microsoft.com/office/drawing/2014/main" id="{2D2C8293-B866-4111-A034-74CC518D9388}"/>
              </a:ext>
            </a:extLst>
          </p:cNvPr>
          <p:cNvSpPr>
            <a:spLocks noGrp="1"/>
          </p:cNvSpPr>
          <p:nvPr>
            <p:ph type="body" sz="quarter" idx="16"/>
          </p:nvPr>
        </p:nvSpPr>
        <p:spPr/>
        <p:txBody>
          <a:bodyPr>
            <a:normAutofit fontScale="92500" lnSpcReduction="20000"/>
          </a:bodyPr>
          <a:lstStyle/>
          <a:p>
            <a:endParaRPr lang="en-US"/>
          </a:p>
        </p:txBody>
      </p:sp>
    </p:spTree>
    <p:extLst>
      <p:ext uri="{BB962C8B-B14F-4D97-AF65-F5344CB8AC3E}">
        <p14:creationId xmlns:p14="http://schemas.microsoft.com/office/powerpoint/2010/main" val="20518724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B5FA1F8-CE62-45EE-AD03-C939B3AB77DE}"/>
              </a:ext>
            </a:extLst>
          </p:cNvPr>
          <p:cNvSpPr>
            <a:spLocks noGrp="1"/>
          </p:cNvSpPr>
          <p:nvPr>
            <p:ph sz="quarter" idx="13"/>
          </p:nvPr>
        </p:nvSpPr>
        <p:spPr/>
        <p:txBody>
          <a:bodyPr>
            <a:normAutofit/>
          </a:bodyPr>
          <a:lstStyle/>
          <a:p>
            <a:r>
              <a:rPr lang="en-US" dirty="0"/>
              <a:t>So our first perspective for you as Christians is we must stand firm, no matter the circumstances.</a:t>
            </a:r>
          </a:p>
          <a:p>
            <a:r>
              <a:rPr lang="en-US" dirty="0"/>
              <a:t>We know the end and whenever it comes, we can face it knowing that Jesus stands in front of us and eternity with God is our reward.</a:t>
            </a:r>
          </a:p>
          <a:p>
            <a:r>
              <a:rPr lang="en-US" dirty="0"/>
              <a:t>The second perspective to have is to not worry. Worry seems to be the most prevalent issue right now. </a:t>
            </a:r>
          </a:p>
          <a:p>
            <a:endParaRPr lang="en-US" dirty="0"/>
          </a:p>
          <a:p>
            <a:endParaRPr lang="en-US" dirty="0"/>
          </a:p>
        </p:txBody>
      </p:sp>
      <p:sp>
        <p:nvSpPr>
          <p:cNvPr id="3" name="Text Placeholder 2">
            <a:extLst>
              <a:ext uri="{FF2B5EF4-FFF2-40B4-BE49-F238E27FC236}">
                <a16:creationId xmlns:a16="http://schemas.microsoft.com/office/drawing/2014/main" id="{198F14F2-BED9-4120-9ECD-66F5236B1B2A}"/>
              </a:ext>
            </a:extLst>
          </p:cNvPr>
          <p:cNvSpPr>
            <a:spLocks noGrp="1"/>
          </p:cNvSpPr>
          <p:nvPr>
            <p:ph type="body" sz="quarter" idx="15"/>
          </p:nvPr>
        </p:nvSpPr>
        <p:spPr/>
        <p:txBody>
          <a:bodyPr>
            <a:normAutofit fontScale="85000" lnSpcReduction="20000"/>
          </a:bodyPr>
          <a:lstStyle/>
          <a:p>
            <a:r>
              <a:rPr lang="en-US" dirty="0"/>
              <a:t>10</a:t>
            </a:r>
          </a:p>
        </p:txBody>
      </p:sp>
      <p:sp>
        <p:nvSpPr>
          <p:cNvPr id="4" name="Text Placeholder 3">
            <a:extLst>
              <a:ext uri="{FF2B5EF4-FFF2-40B4-BE49-F238E27FC236}">
                <a16:creationId xmlns:a16="http://schemas.microsoft.com/office/drawing/2014/main" id="{D11F8FE8-5A08-4248-9A0B-6BC5CF8FE32F}"/>
              </a:ext>
            </a:extLst>
          </p:cNvPr>
          <p:cNvSpPr>
            <a:spLocks noGrp="1"/>
          </p:cNvSpPr>
          <p:nvPr>
            <p:ph type="body" sz="quarter" idx="16"/>
          </p:nvPr>
        </p:nvSpPr>
        <p:spPr/>
        <p:txBody>
          <a:bodyPr>
            <a:normAutofit fontScale="92500" lnSpcReduction="20000"/>
          </a:bodyPr>
          <a:lstStyle/>
          <a:p>
            <a:endParaRPr lang="en-US" dirty="0"/>
          </a:p>
        </p:txBody>
      </p:sp>
    </p:spTree>
    <p:extLst>
      <p:ext uri="{BB962C8B-B14F-4D97-AF65-F5344CB8AC3E}">
        <p14:creationId xmlns:p14="http://schemas.microsoft.com/office/powerpoint/2010/main" val="37942597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AE3A1D8-2021-4FCE-86DF-2E2CBDE8788B}"/>
              </a:ext>
            </a:extLst>
          </p:cNvPr>
          <p:cNvSpPr>
            <a:spLocks noGrp="1"/>
          </p:cNvSpPr>
          <p:nvPr>
            <p:ph sz="quarter" idx="13"/>
          </p:nvPr>
        </p:nvSpPr>
        <p:spPr/>
        <p:txBody>
          <a:bodyPr/>
          <a:lstStyle/>
          <a:p>
            <a:r>
              <a:rPr lang="en-US" dirty="0"/>
              <a:t>The world is worried. I hear it in people’s voices.</a:t>
            </a:r>
          </a:p>
          <a:p>
            <a:r>
              <a:rPr lang="en-US" dirty="0"/>
              <a:t>The news is spreading this worry like a wildfire.</a:t>
            </a:r>
          </a:p>
          <a:p>
            <a:r>
              <a:rPr lang="en-US" dirty="0"/>
              <a:t>I hear it even in some of our ministry leader’s messages.</a:t>
            </a:r>
          </a:p>
          <a:p>
            <a:r>
              <a:rPr lang="en-US" dirty="0"/>
              <a:t>But we need not worry. Let’s read Luke 12:22-32.</a:t>
            </a:r>
          </a:p>
          <a:p>
            <a:endParaRPr lang="en-US" dirty="0"/>
          </a:p>
        </p:txBody>
      </p:sp>
      <p:sp>
        <p:nvSpPr>
          <p:cNvPr id="3" name="Text Placeholder 2">
            <a:extLst>
              <a:ext uri="{FF2B5EF4-FFF2-40B4-BE49-F238E27FC236}">
                <a16:creationId xmlns:a16="http://schemas.microsoft.com/office/drawing/2014/main" id="{0DD9C8DA-3211-4043-A87F-AE2BCDFA7FC4}"/>
              </a:ext>
            </a:extLst>
          </p:cNvPr>
          <p:cNvSpPr>
            <a:spLocks noGrp="1"/>
          </p:cNvSpPr>
          <p:nvPr>
            <p:ph type="body" sz="quarter" idx="15"/>
          </p:nvPr>
        </p:nvSpPr>
        <p:spPr/>
        <p:txBody>
          <a:bodyPr>
            <a:normAutofit fontScale="85000" lnSpcReduction="20000"/>
          </a:bodyPr>
          <a:lstStyle/>
          <a:p>
            <a:r>
              <a:rPr lang="en-US" dirty="0"/>
              <a:t>9</a:t>
            </a:r>
          </a:p>
        </p:txBody>
      </p:sp>
      <p:sp>
        <p:nvSpPr>
          <p:cNvPr id="4" name="Text Placeholder 3">
            <a:extLst>
              <a:ext uri="{FF2B5EF4-FFF2-40B4-BE49-F238E27FC236}">
                <a16:creationId xmlns:a16="http://schemas.microsoft.com/office/drawing/2014/main" id="{87527C4F-56D2-4FDD-914E-542C6159C320}"/>
              </a:ext>
            </a:extLst>
          </p:cNvPr>
          <p:cNvSpPr>
            <a:spLocks noGrp="1"/>
          </p:cNvSpPr>
          <p:nvPr>
            <p:ph type="body" sz="quarter" idx="16"/>
          </p:nvPr>
        </p:nvSpPr>
        <p:spPr/>
        <p:txBody>
          <a:bodyPr>
            <a:normAutofit fontScale="92500" lnSpcReduction="20000"/>
          </a:bodyPr>
          <a:lstStyle/>
          <a:p>
            <a:endParaRPr lang="en-US"/>
          </a:p>
        </p:txBody>
      </p:sp>
    </p:spTree>
    <p:extLst>
      <p:ext uri="{BB962C8B-B14F-4D97-AF65-F5344CB8AC3E}">
        <p14:creationId xmlns:p14="http://schemas.microsoft.com/office/powerpoint/2010/main" val="20973798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09C4618-C12A-4BAA-B940-27AAC1DF9005}"/>
              </a:ext>
            </a:extLst>
          </p:cNvPr>
          <p:cNvSpPr>
            <a:spLocks noGrp="1"/>
          </p:cNvSpPr>
          <p:nvPr>
            <p:ph sz="quarter" idx="13"/>
          </p:nvPr>
        </p:nvSpPr>
        <p:spPr/>
        <p:txBody>
          <a:bodyPr>
            <a:normAutofit/>
          </a:bodyPr>
          <a:lstStyle/>
          <a:p>
            <a:pPr marL="0" indent="0">
              <a:buNone/>
            </a:pPr>
            <a:r>
              <a:rPr lang="en-US" dirty="0">
                <a:solidFill>
                  <a:srgbClr val="FF0000"/>
                </a:solidFill>
              </a:rPr>
              <a:t>Scripture: Luke 12:22-32</a:t>
            </a:r>
          </a:p>
          <a:p>
            <a:pPr marL="0" indent="0">
              <a:buNone/>
            </a:pPr>
            <a:r>
              <a:rPr lang="en-US" dirty="0"/>
              <a:t>(22) Then Jesus said to his disciples: "Therefore I tell you, do not worry about your life, what you will eat; or about your body, what you will wear. (23) For life is more than food, and the body more than clothes. (24) Consider the ravens: They do not sow or reap, they have no storeroom or barn; yet God feeds them. And how much more valuable you are than birds! (25) Who of you by worrying can add a single hour to your life? (26) Since you cannot do this very little thing, why do you worry about the rest? </a:t>
            </a:r>
          </a:p>
        </p:txBody>
      </p:sp>
      <p:sp>
        <p:nvSpPr>
          <p:cNvPr id="3" name="Text Placeholder 2">
            <a:extLst>
              <a:ext uri="{FF2B5EF4-FFF2-40B4-BE49-F238E27FC236}">
                <a16:creationId xmlns:a16="http://schemas.microsoft.com/office/drawing/2014/main" id="{38F1EB89-DA0C-4C75-81C3-422D2EF73E48}"/>
              </a:ext>
            </a:extLst>
          </p:cNvPr>
          <p:cNvSpPr>
            <a:spLocks noGrp="1"/>
          </p:cNvSpPr>
          <p:nvPr>
            <p:ph type="body" sz="quarter" idx="15"/>
          </p:nvPr>
        </p:nvSpPr>
        <p:spPr/>
        <p:txBody>
          <a:bodyPr>
            <a:normAutofit fontScale="85000" lnSpcReduction="20000"/>
          </a:bodyPr>
          <a:lstStyle/>
          <a:p>
            <a:r>
              <a:rPr lang="en-US" dirty="0"/>
              <a:t>8</a:t>
            </a:r>
          </a:p>
        </p:txBody>
      </p:sp>
      <p:sp>
        <p:nvSpPr>
          <p:cNvPr id="4" name="Text Placeholder 3">
            <a:extLst>
              <a:ext uri="{FF2B5EF4-FFF2-40B4-BE49-F238E27FC236}">
                <a16:creationId xmlns:a16="http://schemas.microsoft.com/office/drawing/2014/main" id="{2B0AC1CE-C36A-4B51-B997-C69B708B1478}"/>
              </a:ext>
            </a:extLst>
          </p:cNvPr>
          <p:cNvSpPr>
            <a:spLocks noGrp="1"/>
          </p:cNvSpPr>
          <p:nvPr>
            <p:ph type="body" sz="quarter" idx="16"/>
          </p:nvPr>
        </p:nvSpPr>
        <p:spPr/>
        <p:txBody>
          <a:bodyPr>
            <a:normAutofit fontScale="92500" lnSpcReduction="20000"/>
          </a:bodyPr>
          <a:lstStyle/>
          <a:p>
            <a:endParaRPr lang="en-US"/>
          </a:p>
        </p:txBody>
      </p:sp>
    </p:spTree>
    <p:extLst>
      <p:ext uri="{BB962C8B-B14F-4D97-AF65-F5344CB8AC3E}">
        <p14:creationId xmlns:p14="http://schemas.microsoft.com/office/powerpoint/2010/main" val="4566968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AC159B5-D675-4FED-8B0C-A90D057942CC}"/>
              </a:ext>
            </a:extLst>
          </p:cNvPr>
          <p:cNvSpPr>
            <a:spLocks noGrp="1"/>
          </p:cNvSpPr>
          <p:nvPr>
            <p:ph sz="quarter" idx="13"/>
          </p:nvPr>
        </p:nvSpPr>
        <p:spPr/>
        <p:txBody>
          <a:bodyPr>
            <a:normAutofit fontScale="92500" lnSpcReduction="10000"/>
          </a:bodyPr>
          <a:lstStyle/>
          <a:p>
            <a:pPr marL="0" indent="0">
              <a:buNone/>
            </a:pPr>
            <a:r>
              <a:rPr lang="en-US" dirty="0">
                <a:solidFill>
                  <a:srgbClr val="FF0000"/>
                </a:solidFill>
              </a:rPr>
              <a:t>Scripture: Next Scripture</a:t>
            </a:r>
          </a:p>
          <a:p>
            <a:pPr marL="0" indent="0">
              <a:buNone/>
            </a:pPr>
            <a:r>
              <a:rPr lang="en-US" dirty="0"/>
              <a:t>(27) "Consider how the wild flowers grow. They do not labor or spin. Yet I tell you, not even Solomon in all his splendor was dressed like one of these. (28) If that is how God clothes the grass of the field, which is here today, and tomorrow is thrown into the fire, how much more will he clothe you--you of little faith! (29) And do not set your heart on what you will eat or drink; do not worry about it. (30) For the pagan world runs after all such things, and your Father knows that you need them. (31) But seek his kingdom, and these things will be given to you as well. (32) "Do not be afraid, little flock, for your Father has been pleased to give you the kingdom.</a:t>
            </a:r>
          </a:p>
        </p:txBody>
      </p:sp>
      <p:sp>
        <p:nvSpPr>
          <p:cNvPr id="3" name="Text Placeholder 2">
            <a:extLst>
              <a:ext uri="{FF2B5EF4-FFF2-40B4-BE49-F238E27FC236}">
                <a16:creationId xmlns:a16="http://schemas.microsoft.com/office/drawing/2014/main" id="{8FC93B34-CB6C-4924-94AE-C42F06533D6F}"/>
              </a:ext>
            </a:extLst>
          </p:cNvPr>
          <p:cNvSpPr>
            <a:spLocks noGrp="1"/>
          </p:cNvSpPr>
          <p:nvPr>
            <p:ph type="body" sz="quarter" idx="15"/>
          </p:nvPr>
        </p:nvSpPr>
        <p:spPr/>
        <p:txBody>
          <a:bodyPr>
            <a:normAutofit fontScale="85000" lnSpcReduction="20000"/>
          </a:bodyPr>
          <a:lstStyle/>
          <a:p>
            <a:r>
              <a:rPr lang="en-US" dirty="0"/>
              <a:t>7</a:t>
            </a:r>
          </a:p>
        </p:txBody>
      </p:sp>
      <p:sp>
        <p:nvSpPr>
          <p:cNvPr id="4" name="Text Placeholder 3">
            <a:extLst>
              <a:ext uri="{FF2B5EF4-FFF2-40B4-BE49-F238E27FC236}">
                <a16:creationId xmlns:a16="http://schemas.microsoft.com/office/drawing/2014/main" id="{2F46CF90-F0E8-421C-86BD-7F2B39333211}"/>
              </a:ext>
            </a:extLst>
          </p:cNvPr>
          <p:cNvSpPr>
            <a:spLocks noGrp="1"/>
          </p:cNvSpPr>
          <p:nvPr>
            <p:ph type="body" sz="quarter" idx="16"/>
          </p:nvPr>
        </p:nvSpPr>
        <p:spPr/>
        <p:txBody>
          <a:bodyPr>
            <a:normAutofit fontScale="92500" lnSpcReduction="20000"/>
          </a:bodyPr>
          <a:lstStyle/>
          <a:p>
            <a:endParaRPr lang="en-US"/>
          </a:p>
        </p:txBody>
      </p:sp>
    </p:spTree>
    <p:extLst>
      <p:ext uri="{BB962C8B-B14F-4D97-AF65-F5344CB8AC3E}">
        <p14:creationId xmlns:p14="http://schemas.microsoft.com/office/powerpoint/2010/main" val="22064150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65A4B21-302C-45FF-AA78-BECB6F07BAC5}"/>
              </a:ext>
            </a:extLst>
          </p:cNvPr>
          <p:cNvSpPr>
            <a:spLocks noGrp="1"/>
          </p:cNvSpPr>
          <p:nvPr>
            <p:ph sz="quarter" idx="13"/>
          </p:nvPr>
        </p:nvSpPr>
        <p:spPr/>
        <p:txBody>
          <a:bodyPr>
            <a:normAutofit fontScale="92500"/>
          </a:bodyPr>
          <a:lstStyle/>
          <a:p>
            <a:pPr marL="0" indent="0">
              <a:buNone/>
            </a:pPr>
            <a:r>
              <a:rPr lang="en-US" dirty="0">
                <a:solidFill>
                  <a:srgbClr val="FF0000"/>
                </a:solidFill>
              </a:rPr>
              <a:t>Live: Title Screen</a:t>
            </a:r>
          </a:p>
          <a:p>
            <a:pPr marL="0" indent="0">
              <a:buNone/>
            </a:pPr>
            <a:r>
              <a:rPr lang="en-US" dirty="0">
                <a:solidFill>
                  <a:srgbClr val="FF0000"/>
                </a:solidFill>
              </a:rPr>
              <a:t>vMix: Start Recording</a:t>
            </a:r>
          </a:p>
          <a:p>
            <a:pPr marL="0" indent="0">
              <a:buNone/>
            </a:pPr>
            <a:r>
              <a:rPr lang="en-US" dirty="0">
                <a:solidFill>
                  <a:srgbClr val="FF0000"/>
                </a:solidFill>
              </a:rPr>
              <a:t>YouTube: Start Streaming</a:t>
            </a:r>
          </a:p>
          <a:p>
            <a:pPr marL="0" indent="0">
              <a:buNone/>
            </a:pPr>
            <a:r>
              <a:rPr lang="en-US" dirty="0">
                <a:solidFill>
                  <a:srgbClr val="FF0000"/>
                </a:solidFill>
              </a:rPr>
              <a:t>Facebook: Start Streaming</a:t>
            </a:r>
          </a:p>
          <a:p>
            <a:pPr marL="0" indent="0">
              <a:buNone/>
            </a:pPr>
            <a:r>
              <a:rPr lang="en-US" dirty="0">
                <a:solidFill>
                  <a:srgbClr val="FF0000"/>
                </a:solidFill>
              </a:rPr>
              <a:t>Fade: PB&amp;K Teaser</a:t>
            </a:r>
          </a:p>
          <a:p>
            <a:pPr marL="0" indent="0">
              <a:buNone/>
            </a:pPr>
            <a:r>
              <a:rPr lang="en-US" dirty="0">
                <a:solidFill>
                  <a:srgbClr val="FFFF00"/>
                </a:solidFill>
              </a:rPr>
              <a:t>CAM 2</a:t>
            </a:r>
          </a:p>
          <a:p>
            <a:r>
              <a:rPr lang="en-US" dirty="0"/>
              <a:t>Everywhere you turn you hear and see panic and worry about coronavirus. Stay with us as we talk about the Christian response to coronavirus on Cell Life Church Live.</a:t>
            </a:r>
          </a:p>
        </p:txBody>
      </p:sp>
      <p:sp>
        <p:nvSpPr>
          <p:cNvPr id="4" name="Text Placeholder 3">
            <a:extLst>
              <a:ext uri="{FF2B5EF4-FFF2-40B4-BE49-F238E27FC236}">
                <a16:creationId xmlns:a16="http://schemas.microsoft.com/office/drawing/2014/main" id="{439EED7E-3308-497B-A406-DC20F12A8379}"/>
              </a:ext>
            </a:extLst>
          </p:cNvPr>
          <p:cNvSpPr>
            <a:spLocks noGrp="1"/>
          </p:cNvSpPr>
          <p:nvPr>
            <p:ph type="body" sz="quarter" idx="16"/>
          </p:nvPr>
        </p:nvSpPr>
        <p:spPr/>
        <p:txBody>
          <a:bodyPr>
            <a:normAutofit fontScale="92500" lnSpcReduction="20000"/>
          </a:bodyPr>
          <a:lstStyle/>
          <a:p>
            <a:r>
              <a:rPr lang="en-US" dirty="0"/>
              <a:t>Kelly</a:t>
            </a:r>
          </a:p>
        </p:txBody>
      </p:sp>
      <p:sp>
        <p:nvSpPr>
          <p:cNvPr id="6" name="Text Placeholder 5">
            <a:extLst>
              <a:ext uri="{FF2B5EF4-FFF2-40B4-BE49-F238E27FC236}">
                <a16:creationId xmlns:a16="http://schemas.microsoft.com/office/drawing/2014/main" id="{D48FF445-B7E0-40F1-AE8D-7F6B63BE1B12}"/>
              </a:ext>
            </a:extLst>
          </p:cNvPr>
          <p:cNvSpPr>
            <a:spLocks noGrp="1"/>
          </p:cNvSpPr>
          <p:nvPr>
            <p:ph type="body" sz="quarter" idx="15"/>
          </p:nvPr>
        </p:nvSpPr>
        <p:spPr/>
        <p:txBody>
          <a:bodyPr>
            <a:normAutofit fontScale="85000" lnSpcReduction="20000"/>
          </a:bodyPr>
          <a:lstStyle/>
          <a:p>
            <a:r>
              <a:rPr lang="en-US" dirty="0"/>
              <a:t>24</a:t>
            </a:r>
          </a:p>
        </p:txBody>
      </p:sp>
    </p:spTree>
    <p:extLst>
      <p:ext uri="{BB962C8B-B14F-4D97-AF65-F5344CB8AC3E}">
        <p14:creationId xmlns:p14="http://schemas.microsoft.com/office/powerpoint/2010/main" val="6689947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61D88FF-85C1-4B7D-BDA7-0CF8ACAB90C2}"/>
              </a:ext>
            </a:extLst>
          </p:cNvPr>
          <p:cNvSpPr>
            <a:spLocks noGrp="1"/>
          </p:cNvSpPr>
          <p:nvPr>
            <p:ph sz="quarter" idx="13"/>
          </p:nvPr>
        </p:nvSpPr>
        <p:spPr/>
        <p:txBody>
          <a:bodyPr>
            <a:normAutofit/>
          </a:bodyPr>
          <a:lstStyle/>
          <a:p>
            <a:r>
              <a:rPr lang="en-US" dirty="0">
                <a:solidFill>
                  <a:srgbClr val="FF0000"/>
                </a:solidFill>
              </a:rPr>
              <a:t>Scripture: Off, Next Scripture</a:t>
            </a:r>
          </a:p>
          <a:p>
            <a:r>
              <a:rPr lang="en-US" dirty="0"/>
              <a:t>Do not be afraid, God will provide all you need. He knows your needs before you do. He knows your days. He even knows all the hairs on your head.</a:t>
            </a:r>
          </a:p>
          <a:p>
            <a:r>
              <a:rPr lang="en-US" dirty="0"/>
              <a:t>Verse 23 says, “For life is more than food, and the body more than clothes.”</a:t>
            </a:r>
          </a:p>
          <a:p>
            <a:r>
              <a:rPr lang="en-US" dirty="0"/>
              <a:t>As we face life each day, we must live. </a:t>
            </a:r>
          </a:p>
        </p:txBody>
      </p:sp>
      <p:sp>
        <p:nvSpPr>
          <p:cNvPr id="3" name="Text Placeholder 2">
            <a:extLst>
              <a:ext uri="{FF2B5EF4-FFF2-40B4-BE49-F238E27FC236}">
                <a16:creationId xmlns:a16="http://schemas.microsoft.com/office/drawing/2014/main" id="{E2FCBE8B-EDED-44B6-97A5-8B5266C941FF}"/>
              </a:ext>
            </a:extLst>
          </p:cNvPr>
          <p:cNvSpPr>
            <a:spLocks noGrp="1"/>
          </p:cNvSpPr>
          <p:nvPr>
            <p:ph type="body" sz="quarter" idx="15"/>
          </p:nvPr>
        </p:nvSpPr>
        <p:spPr/>
        <p:txBody>
          <a:bodyPr>
            <a:normAutofit fontScale="85000" lnSpcReduction="20000"/>
          </a:bodyPr>
          <a:lstStyle/>
          <a:p>
            <a:r>
              <a:rPr lang="en-US" dirty="0"/>
              <a:t>6</a:t>
            </a:r>
          </a:p>
        </p:txBody>
      </p:sp>
      <p:sp>
        <p:nvSpPr>
          <p:cNvPr id="4" name="Text Placeholder 3">
            <a:extLst>
              <a:ext uri="{FF2B5EF4-FFF2-40B4-BE49-F238E27FC236}">
                <a16:creationId xmlns:a16="http://schemas.microsoft.com/office/drawing/2014/main" id="{61A28DD2-25E7-4BAA-8231-09531EC22E0D}"/>
              </a:ext>
            </a:extLst>
          </p:cNvPr>
          <p:cNvSpPr>
            <a:spLocks noGrp="1"/>
          </p:cNvSpPr>
          <p:nvPr>
            <p:ph type="body" sz="quarter" idx="16"/>
          </p:nvPr>
        </p:nvSpPr>
        <p:spPr/>
        <p:txBody>
          <a:bodyPr>
            <a:normAutofit fontScale="92500" lnSpcReduction="20000"/>
          </a:bodyPr>
          <a:lstStyle/>
          <a:p>
            <a:endParaRPr lang="en-US"/>
          </a:p>
        </p:txBody>
      </p:sp>
    </p:spTree>
    <p:extLst>
      <p:ext uri="{BB962C8B-B14F-4D97-AF65-F5344CB8AC3E}">
        <p14:creationId xmlns:p14="http://schemas.microsoft.com/office/powerpoint/2010/main" val="11627762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84E7DDF-4C53-41FB-AD75-86964B282CDC}"/>
              </a:ext>
            </a:extLst>
          </p:cNvPr>
          <p:cNvSpPr>
            <a:spLocks noGrp="1"/>
          </p:cNvSpPr>
          <p:nvPr>
            <p:ph sz="quarter" idx="13"/>
          </p:nvPr>
        </p:nvSpPr>
        <p:spPr/>
        <p:txBody>
          <a:bodyPr/>
          <a:lstStyle/>
          <a:p>
            <a:r>
              <a:rPr lang="en-US" dirty="0"/>
              <a:t>We must live a life in Christ with Christ as our focus, not worry and fear.</a:t>
            </a:r>
          </a:p>
          <a:p>
            <a:r>
              <a:rPr lang="en-US" dirty="0"/>
              <a:t>Worry and fear are from the devil.</a:t>
            </a:r>
          </a:p>
          <a:p>
            <a:r>
              <a:rPr lang="en-US" dirty="0"/>
              <a:t>Worry and fear distract us from the mission God has for us.</a:t>
            </a:r>
          </a:p>
          <a:p>
            <a:r>
              <a:rPr lang="en-US" dirty="0"/>
              <a:t>How we face this and other issues like it is a witness to the world of a life without fear and worry.</a:t>
            </a:r>
          </a:p>
          <a:p>
            <a:r>
              <a:rPr lang="en-US" dirty="0"/>
              <a:t>It is a life in Christ Jesus.</a:t>
            </a:r>
          </a:p>
        </p:txBody>
      </p:sp>
      <p:sp>
        <p:nvSpPr>
          <p:cNvPr id="3" name="Text Placeholder 2">
            <a:extLst>
              <a:ext uri="{FF2B5EF4-FFF2-40B4-BE49-F238E27FC236}">
                <a16:creationId xmlns:a16="http://schemas.microsoft.com/office/drawing/2014/main" id="{7CFD71DE-CCB8-41DA-B4C4-D0A2E53BE2FA}"/>
              </a:ext>
            </a:extLst>
          </p:cNvPr>
          <p:cNvSpPr>
            <a:spLocks noGrp="1"/>
          </p:cNvSpPr>
          <p:nvPr>
            <p:ph type="body" sz="quarter" idx="15"/>
          </p:nvPr>
        </p:nvSpPr>
        <p:spPr/>
        <p:txBody>
          <a:bodyPr>
            <a:normAutofit fontScale="85000" lnSpcReduction="20000"/>
          </a:bodyPr>
          <a:lstStyle/>
          <a:p>
            <a:r>
              <a:rPr lang="en-US" dirty="0"/>
              <a:t>5</a:t>
            </a:r>
          </a:p>
        </p:txBody>
      </p:sp>
      <p:sp>
        <p:nvSpPr>
          <p:cNvPr id="4" name="Text Placeholder 3">
            <a:extLst>
              <a:ext uri="{FF2B5EF4-FFF2-40B4-BE49-F238E27FC236}">
                <a16:creationId xmlns:a16="http://schemas.microsoft.com/office/drawing/2014/main" id="{7CAC19A8-DF62-4D7C-BF0C-4E2DD9A15E02}"/>
              </a:ext>
            </a:extLst>
          </p:cNvPr>
          <p:cNvSpPr>
            <a:spLocks noGrp="1"/>
          </p:cNvSpPr>
          <p:nvPr>
            <p:ph type="body" sz="quarter" idx="16"/>
          </p:nvPr>
        </p:nvSpPr>
        <p:spPr/>
        <p:txBody>
          <a:bodyPr>
            <a:normAutofit fontScale="92500" lnSpcReduction="20000"/>
          </a:bodyPr>
          <a:lstStyle/>
          <a:p>
            <a:r>
              <a:rPr lang="en-US" dirty="0"/>
              <a:t>Brian</a:t>
            </a:r>
          </a:p>
        </p:txBody>
      </p:sp>
    </p:spTree>
    <p:extLst>
      <p:ext uri="{BB962C8B-B14F-4D97-AF65-F5344CB8AC3E}">
        <p14:creationId xmlns:p14="http://schemas.microsoft.com/office/powerpoint/2010/main" val="13488156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E8C67408-FE58-4859-9096-081BB387B5CC}"/>
              </a:ext>
            </a:extLst>
          </p:cNvPr>
          <p:cNvSpPr>
            <a:spLocks noGrp="1"/>
          </p:cNvSpPr>
          <p:nvPr>
            <p:ph sz="quarter" idx="13"/>
          </p:nvPr>
        </p:nvSpPr>
        <p:spPr/>
        <p:txBody>
          <a:bodyPr/>
          <a:lstStyle/>
          <a:p>
            <a:r>
              <a:rPr lang="en-US" dirty="0"/>
              <a:t>Finally let’s read Philippians 4:6-7.</a:t>
            </a:r>
          </a:p>
          <a:p>
            <a:pPr marL="0" indent="0">
              <a:buNone/>
            </a:pPr>
            <a:r>
              <a:rPr lang="en-US" dirty="0">
                <a:solidFill>
                  <a:srgbClr val="FF0000"/>
                </a:solidFill>
              </a:rPr>
              <a:t>Scripture: Philippians 4:6-7</a:t>
            </a:r>
          </a:p>
          <a:p>
            <a:pPr marL="0" indent="0">
              <a:buNone/>
            </a:pPr>
            <a:r>
              <a:rPr lang="en-US" dirty="0"/>
              <a:t>(6) Do not be anxious about anything, but in every situation, by prayer and petition, with thanksgiving, present your requests to God. (7) And the peace of God, which transcends all understanding, will guard your hearts and your minds in Christ Jesus.</a:t>
            </a:r>
          </a:p>
          <a:p>
            <a:pPr marL="0" indent="0">
              <a:buNone/>
            </a:pPr>
            <a:r>
              <a:rPr lang="en-US" dirty="0">
                <a:solidFill>
                  <a:srgbClr val="FF0000"/>
                </a:solidFill>
              </a:rPr>
              <a:t>Scripture: Off, Next Scripture</a:t>
            </a:r>
          </a:p>
        </p:txBody>
      </p:sp>
      <p:sp>
        <p:nvSpPr>
          <p:cNvPr id="6" name="Text Placeholder 5">
            <a:extLst>
              <a:ext uri="{FF2B5EF4-FFF2-40B4-BE49-F238E27FC236}">
                <a16:creationId xmlns:a16="http://schemas.microsoft.com/office/drawing/2014/main" id="{2D7D59B9-5E36-4F4C-99FF-EA9DDF52EBB3}"/>
              </a:ext>
            </a:extLst>
          </p:cNvPr>
          <p:cNvSpPr>
            <a:spLocks noGrp="1"/>
          </p:cNvSpPr>
          <p:nvPr>
            <p:ph type="body" sz="quarter" idx="15"/>
          </p:nvPr>
        </p:nvSpPr>
        <p:spPr/>
        <p:txBody>
          <a:bodyPr>
            <a:normAutofit fontScale="85000" lnSpcReduction="20000"/>
          </a:bodyPr>
          <a:lstStyle/>
          <a:p>
            <a:r>
              <a:rPr lang="en-US" dirty="0"/>
              <a:t>4</a:t>
            </a:r>
          </a:p>
        </p:txBody>
      </p:sp>
      <p:sp>
        <p:nvSpPr>
          <p:cNvPr id="7" name="Text Placeholder 6">
            <a:extLst>
              <a:ext uri="{FF2B5EF4-FFF2-40B4-BE49-F238E27FC236}">
                <a16:creationId xmlns:a16="http://schemas.microsoft.com/office/drawing/2014/main" id="{7D06BFF6-F918-4056-BDF1-A722034D3024}"/>
              </a:ext>
            </a:extLst>
          </p:cNvPr>
          <p:cNvSpPr>
            <a:spLocks noGrp="1"/>
          </p:cNvSpPr>
          <p:nvPr>
            <p:ph type="body" sz="quarter" idx="16"/>
          </p:nvPr>
        </p:nvSpPr>
        <p:spPr/>
        <p:txBody>
          <a:bodyPr>
            <a:normAutofit fontScale="92500" lnSpcReduction="20000"/>
          </a:bodyPr>
          <a:lstStyle/>
          <a:p>
            <a:endParaRPr lang="en-US"/>
          </a:p>
        </p:txBody>
      </p:sp>
    </p:spTree>
    <p:extLst>
      <p:ext uri="{BB962C8B-B14F-4D97-AF65-F5344CB8AC3E}">
        <p14:creationId xmlns:p14="http://schemas.microsoft.com/office/powerpoint/2010/main" val="20422408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C655997-916C-453F-9DE1-67822440D352}"/>
              </a:ext>
            </a:extLst>
          </p:cNvPr>
          <p:cNvSpPr>
            <a:spLocks noGrp="1"/>
          </p:cNvSpPr>
          <p:nvPr>
            <p:ph sz="quarter" idx="13"/>
          </p:nvPr>
        </p:nvSpPr>
        <p:spPr/>
        <p:txBody>
          <a:bodyPr>
            <a:normAutofit fontScale="92500"/>
          </a:bodyPr>
          <a:lstStyle/>
          <a:p>
            <a:r>
              <a:rPr lang="en-US" dirty="0"/>
              <a:t>Friends, don’t be anxious, don’t worry. We all want peace. We all want to dispel fear. Present your requests about this and everything else to God in prayer with thanksgiving. God will bring you peace in the midst of it. That is peace that surpasses all understanding.</a:t>
            </a:r>
          </a:p>
          <a:p>
            <a:r>
              <a:rPr lang="en-US" dirty="0"/>
              <a:t>Don’t worry. There is far too much worrying going on. Be smart with this virus and use commonsense. Continue to wash your hands well with soap and water. Sneeze and cough into your elbow not out in the open. If you are sick, isolate yourself from others by 6 – 10 feet or 2 – 3 meters so you don’t get others sick until you are better.</a:t>
            </a:r>
          </a:p>
          <a:p>
            <a:endParaRPr lang="en-US" dirty="0"/>
          </a:p>
        </p:txBody>
      </p:sp>
      <p:sp>
        <p:nvSpPr>
          <p:cNvPr id="3" name="Text Placeholder 2">
            <a:extLst>
              <a:ext uri="{FF2B5EF4-FFF2-40B4-BE49-F238E27FC236}">
                <a16:creationId xmlns:a16="http://schemas.microsoft.com/office/drawing/2014/main" id="{72FC7B76-0C9B-43A6-87F9-C647F878A78B}"/>
              </a:ext>
            </a:extLst>
          </p:cNvPr>
          <p:cNvSpPr>
            <a:spLocks noGrp="1"/>
          </p:cNvSpPr>
          <p:nvPr>
            <p:ph type="body" sz="quarter" idx="15"/>
          </p:nvPr>
        </p:nvSpPr>
        <p:spPr/>
        <p:txBody>
          <a:bodyPr>
            <a:normAutofit fontScale="85000" lnSpcReduction="20000"/>
          </a:bodyPr>
          <a:lstStyle/>
          <a:p>
            <a:r>
              <a:rPr lang="en-US" dirty="0"/>
              <a:t>3</a:t>
            </a:r>
          </a:p>
        </p:txBody>
      </p:sp>
      <p:sp>
        <p:nvSpPr>
          <p:cNvPr id="4" name="Text Placeholder 3">
            <a:extLst>
              <a:ext uri="{FF2B5EF4-FFF2-40B4-BE49-F238E27FC236}">
                <a16:creationId xmlns:a16="http://schemas.microsoft.com/office/drawing/2014/main" id="{23A9B0F6-2EE5-4EA7-948A-27DD5DE1E444}"/>
              </a:ext>
            </a:extLst>
          </p:cNvPr>
          <p:cNvSpPr>
            <a:spLocks noGrp="1"/>
          </p:cNvSpPr>
          <p:nvPr>
            <p:ph type="body" sz="quarter" idx="16"/>
          </p:nvPr>
        </p:nvSpPr>
        <p:spPr/>
        <p:txBody>
          <a:bodyPr>
            <a:normAutofit fontScale="92500" lnSpcReduction="20000"/>
          </a:bodyPr>
          <a:lstStyle/>
          <a:p>
            <a:endParaRPr lang="en-US"/>
          </a:p>
        </p:txBody>
      </p:sp>
    </p:spTree>
    <p:extLst>
      <p:ext uri="{BB962C8B-B14F-4D97-AF65-F5344CB8AC3E}">
        <p14:creationId xmlns:p14="http://schemas.microsoft.com/office/powerpoint/2010/main" val="9084889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0CD52D9-E943-48CE-8CCB-BC72927C2691}"/>
              </a:ext>
            </a:extLst>
          </p:cNvPr>
          <p:cNvSpPr>
            <a:spLocks noGrp="1"/>
          </p:cNvSpPr>
          <p:nvPr>
            <p:ph sz="quarter" idx="13"/>
          </p:nvPr>
        </p:nvSpPr>
        <p:spPr/>
        <p:txBody>
          <a:bodyPr/>
          <a:lstStyle/>
          <a:p>
            <a:r>
              <a:rPr lang="en-US" dirty="0"/>
              <a:t>We will end our message today with Philippians 6:8.</a:t>
            </a:r>
          </a:p>
          <a:p>
            <a:pPr marL="0" indent="0">
              <a:buNone/>
            </a:pPr>
            <a:r>
              <a:rPr lang="en-US" dirty="0">
                <a:solidFill>
                  <a:srgbClr val="FF0000"/>
                </a:solidFill>
              </a:rPr>
              <a:t>Scripture: Philippians 4:8</a:t>
            </a:r>
          </a:p>
          <a:p>
            <a:pPr marL="0" indent="0">
              <a:buNone/>
            </a:pPr>
            <a:r>
              <a:rPr lang="en-US" dirty="0"/>
              <a:t>(8) Finally, brothers and sisters, whatever is true, whatever is noble, whatever is right, whatever is pure, whatever is lovely, whatever is admirable--if anything is excellent or praiseworthy--think about such things.</a:t>
            </a:r>
          </a:p>
          <a:p>
            <a:pPr marL="0" indent="0">
              <a:buNone/>
            </a:pPr>
            <a:r>
              <a:rPr lang="en-US" dirty="0">
                <a:solidFill>
                  <a:srgbClr val="FF0000"/>
                </a:solidFill>
              </a:rPr>
              <a:t>Scripture: Off</a:t>
            </a:r>
          </a:p>
          <a:p>
            <a:endParaRPr lang="en-US" dirty="0"/>
          </a:p>
        </p:txBody>
      </p:sp>
      <p:sp>
        <p:nvSpPr>
          <p:cNvPr id="3" name="Text Placeholder 2">
            <a:extLst>
              <a:ext uri="{FF2B5EF4-FFF2-40B4-BE49-F238E27FC236}">
                <a16:creationId xmlns:a16="http://schemas.microsoft.com/office/drawing/2014/main" id="{A8F69A56-E14E-4472-A443-79A5FAD40788}"/>
              </a:ext>
            </a:extLst>
          </p:cNvPr>
          <p:cNvSpPr>
            <a:spLocks noGrp="1"/>
          </p:cNvSpPr>
          <p:nvPr>
            <p:ph type="body" sz="quarter" idx="15"/>
          </p:nvPr>
        </p:nvSpPr>
        <p:spPr/>
        <p:txBody>
          <a:bodyPr>
            <a:normAutofit fontScale="85000" lnSpcReduction="20000"/>
          </a:bodyPr>
          <a:lstStyle/>
          <a:p>
            <a:r>
              <a:rPr lang="en-US" dirty="0"/>
              <a:t>2</a:t>
            </a:r>
          </a:p>
        </p:txBody>
      </p:sp>
      <p:sp>
        <p:nvSpPr>
          <p:cNvPr id="4" name="Text Placeholder 3">
            <a:extLst>
              <a:ext uri="{FF2B5EF4-FFF2-40B4-BE49-F238E27FC236}">
                <a16:creationId xmlns:a16="http://schemas.microsoft.com/office/drawing/2014/main" id="{0F727331-7D5E-44C2-979A-7ECF109EDD4F}"/>
              </a:ext>
            </a:extLst>
          </p:cNvPr>
          <p:cNvSpPr>
            <a:spLocks noGrp="1"/>
          </p:cNvSpPr>
          <p:nvPr>
            <p:ph type="body" sz="quarter" idx="16"/>
          </p:nvPr>
        </p:nvSpPr>
        <p:spPr/>
        <p:txBody>
          <a:bodyPr>
            <a:normAutofit fontScale="92500" lnSpcReduction="20000"/>
          </a:bodyPr>
          <a:lstStyle/>
          <a:p>
            <a:r>
              <a:rPr lang="en-US" dirty="0"/>
              <a:t>Kelly</a:t>
            </a:r>
          </a:p>
        </p:txBody>
      </p:sp>
    </p:spTree>
    <p:extLst>
      <p:ext uri="{BB962C8B-B14F-4D97-AF65-F5344CB8AC3E}">
        <p14:creationId xmlns:p14="http://schemas.microsoft.com/office/powerpoint/2010/main" val="21493974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B05A61FB-4623-4E04-A65C-01D0F35D5A30}"/>
              </a:ext>
            </a:extLst>
          </p:cNvPr>
          <p:cNvSpPr>
            <a:spLocks noGrp="1"/>
          </p:cNvSpPr>
          <p:nvPr>
            <p:ph sz="quarter" idx="13"/>
          </p:nvPr>
        </p:nvSpPr>
        <p:spPr/>
        <p:txBody>
          <a:bodyPr>
            <a:normAutofit fontScale="92500"/>
          </a:bodyPr>
          <a:lstStyle/>
          <a:p>
            <a:pPr marL="0" indent="0">
              <a:buNone/>
            </a:pPr>
            <a:r>
              <a:rPr lang="en-US" dirty="0">
                <a:solidFill>
                  <a:srgbClr val="FF0000"/>
                </a:solidFill>
              </a:rPr>
              <a:t>Fade: PB&amp;K Thanks</a:t>
            </a:r>
          </a:p>
          <a:p>
            <a:pPr marL="0" indent="0">
              <a:buNone/>
            </a:pPr>
            <a:r>
              <a:rPr lang="en-US" dirty="0">
                <a:solidFill>
                  <a:srgbClr val="FFFF00"/>
                </a:solidFill>
              </a:rPr>
              <a:t>CAM 2</a:t>
            </a:r>
            <a:endParaRPr lang="en-US" dirty="0"/>
          </a:p>
          <a:p>
            <a:r>
              <a:rPr lang="en-US" dirty="0"/>
              <a:t>Thank you for joining us today. We do hope you find yourself healthy and are able to serve others during this time.</a:t>
            </a:r>
          </a:p>
          <a:p>
            <a:r>
              <a:rPr lang="en-US" dirty="0"/>
              <a:t>If you have any questions or comments about this or any of our other teachings please contact us. All the ways to do that are in just a moment in the closing of the video.</a:t>
            </a:r>
          </a:p>
          <a:p>
            <a:r>
              <a:rPr lang="en-US" dirty="0"/>
              <a:t>We look forward to being with you next week when we get back on topic with what we were originally going to share this week.</a:t>
            </a:r>
          </a:p>
        </p:txBody>
      </p:sp>
      <p:sp>
        <p:nvSpPr>
          <p:cNvPr id="6" name="Text Placeholder 5">
            <a:extLst>
              <a:ext uri="{FF2B5EF4-FFF2-40B4-BE49-F238E27FC236}">
                <a16:creationId xmlns:a16="http://schemas.microsoft.com/office/drawing/2014/main" id="{89733FCD-4466-4CEF-B3EB-56AB3B5EDDEF}"/>
              </a:ext>
            </a:extLst>
          </p:cNvPr>
          <p:cNvSpPr>
            <a:spLocks noGrp="1"/>
          </p:cNvSpPr>
          <p:nvPr>
            <p:ph type="body" sz="quarter" idx="15"/>
          </p:nvPr>
        </p:nvSpPr>
        <p:spPr/>
        <p:txBody>
          <a:bodyPr>
            <a:normAutofit fontScale="85000" lnSpcReduction="20000"/>
          </a:bodyPr>
          <a:lstStyle/>
          <a:p>
            <a:r>
              <a:rPr lang="en-US" dirty="0"/>
              <a:t>1</a:t>
            </a:r>
          </a:p>
        </p:txBody>
      </p:sp>
      <p:sp>
        <p:nvSpPr>
          <p:cNvPr id="7" name="Text Placeholder 6">
            <a:extLst>
              <a:ext uri="{FF2B5EF4-FFF2-40B4-BE49-F238E27FC236}">
                <a16:creationId xmlns:a16="http://schemas.microsoft.com/office/drawing/2014/main" id="{D662777C-7F50-40B7-A038-1E4E80F71903}"/>
              </a:ext>
            </a:extLst>
          </p:cNvPr>
          <p:cNvSpPr>
            <a:spLocks noGrp="1"/>
          </p:cNvSpPr>
          <p:nvPr>
            <p:ph type="body" sz="quarter" idx="16"/>
          </p:nvPr>
        </p:nvSpPr>
        <p:spPr/>
        <p:txBody>
          <a:bodyPr>
            <a:normAutofit fontScale="92500" lnSpcReduction="20000"/>
          </a:bodyPr>
          <a:lstStyle/>
          <a:p>
            <a:endParaRPr lang="en-US"/>
          </a:p>
        </p:txBody>
      </p:sp>
    </p:spTree>
    <p:extLst>
      <p:ext uri="{BB962C8B-B14F-4D97-AF65-F5344CB8AC3E}">
        <p14:creationId xmlns:p14="http://schemas.microsoft.com/office/powerpoint/2010/main" val="5982381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69DC1D8-5FE4-4A50-86A2-7D7EF1588163}"/>
              </a:ext>
            </a:extLst>
          </p:cNvPr>
          <p:cNvSpPr>
            <a:spLocks noGrp="1"/>
          </p:cNvSpPr>
          <p:nvPr>
            <p:ph sz="quarter" idx="13"/>
          </p:nvPr>
        </p:nvSpPr>
        <p:spPr/>
        <p:txBody>
          <a:bodyPr>
            <a:normAutofit/>
          </a:bodyPr>
          <a:lstStyle/>
          <a:p>
            <a:r>
              <a:rPr lang="en-US" dirty="0"/>
              <a:t>Until next time, be encouraged, in Jesus’ name.</a:t>
            </a:r>
          </a:p>
          <a:p>
            <a:r>
              <a:rPr lang="en-US" dirty="0"/>
              <a:t>Bye-bye</a:t>
            </a:r>
          </a:p>
          <a:p>
            <a:pPr marL="0" indent="0">
              <a:buNone/>
            </a:pPr>
            <a:r>
              <a:rPr lang="en-US" dirty="0">
                <a:solidFill>
                  <a:srgbClr val="FF0000"/>
                </a:solidFill>
              </a:rPr>
              <a:t>Fade: Ending Credits</a:t>
            </a:r>
          </a:p>
          <a:p>
            <a:pPr marL="0" indent="0">
              <a:buNone/>
            </a:pPr>
            <a:r>
              <a:rPr lang="en-US" dirty="0">
                <a:solidFill>
                  <a:srgbClr val="FF0000"/>
                </a:solidFill>
              </a:rPr>
              <a:t>YouTube: Stop streaming</a:t>
            </a:r>
          </a:p>
          <a:p>
            <a:pPr marL="0" indent="0">
              <a:buNone/>
            </a:pPr>
            <a:r>
              <a:rPr lang="en-US" dirty="0">
                <a:solidFill>
                  <a:srgbClr val="FF0000"/>
                </a:solidFill>
              </a:rPr>
              <a:t>Facebook: Stop streaming</a:t>
            </a:r>
          </a:p>
          <a:p>
            <a:pPr marL="0" indent="0">
              <a:buNone/>
            </a:pPr>
            <a:r>
              <a:rPr lang="en-US" dirty="0">
                <a:solidFill>
                  <a:srgbClr val="FF0000"/>
                </a:solidFill>
              </a:rPr>
              <a:t>vMix: Stop recording, Stop streaming</a:t>
            </a:r>
          </a:p>
          <a:p>
            <a:endParaRPr lang="en-US" dirty="0"/>
          </a:p>
        </p:txBody>
      </p:sp>
      <p:sp>
        <p:nvSpPr>
          <p:cNvPr id="3" name="Text Placeholder 2">
            <a:extLst>
              <a:ext uri="{FF2B5EF4-FFF2-40B4-BE49-F238E27FC236}">
                <a16:creationId xmlns:a16="http://schemas.microsoft.com/office/drawing/2014/main" id="{FF0BEF5D-D06A-4AF9-9E84-382A8523D894}"/>
              </a:ext>
            </a:extLst>
          </p:cNvPr>
          <p:cNvSpPr>
            <a:spLocks noGrp="1"/>
          </p:cNvSpPr>
          <p:nvPr>
            <p:ph type="body" sz="quarter" idx="15"/>
          </p:nvPr>
        </p:nvSpPr>
        <p:spPr/>
        <p:txBody>
          <a:bodyPr>
            <a:normAutofit fontScale="85000" lnSpcReduction="20000"/>
          </a:bodyPr>
          <a:lstStyle/>
          <a:p>
            <a:r>
              <a:rPr lang="en-US" dirty="0"/>
              <a:t>0</a:t>
            </a:r>
          </a:p>
        </p:txBody>
      </p:sp>
      <p:sp>
        <p:nvSpPr>
          <p:cNvPr id="5" name="Text Placeholder 4">
            <a:extLst>
              <a:ext uri="{FF2B5EF4-FFF2-40B4-BE49-F238E27FC236}">
                <a16:creationId xmlns:a16="http://schemas.microsoft.com/office/drawing/2014/main" id="{FFD66DDD-294A-4CF6-BB32-58DD56DB7755}"/>
              </a:ext>
            </a:extLst>
          </p:cNvPr>
          <p:cNvSpPr>
            <a:spLocks noGrp="1"/>
          </p:cNvSpPr>
          <p:nvPr>
            <p:ph type="body" sz="quarter" idx="16"/>
          </p:nvPr>
        </p:nvSpPr>
        <p:spPr/>
        <p:txBody>
          <a:bodyPr>
            <a:normAutofit fontScale="92500" lnSpcReduction="20000"/>
          </a:bodyPr>
          <a:lstStyle/>
          <a:p>
            <a:endParaRPr lang="en-US"/>
          </a:p>
        </p:txBody>
      </p:sp>
    </p:spTree>
    <p:extLst>
      <p:ext uri="{BB962C8B-B14F-4D97-AF65-F5344CB8AC3E}">
        <p14:creationId xmlns:p14="http://schemas.microsoft.com/office/powerpoint/2010/main" val="21384466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700B429A-7AEF-47EC-8AD6-23B30929980C}"/>
              </a:ext>
            </a:extLst>
          </p:cNvPr>
          <p:cNvSpPr>
            <a:spLocks noGrp="1"/>
          </p:cNvSpPr>
          <p:nvPr>
            <p:ph sz="quarter" idx="13"/>
          </p:nvPr>
        </p:nvSpPr>
        <p:spPr/>
        <p:txBody>
          <a:bodyPr>
            <a:normAutofit lnSpcReduction="10000"/>
          </a:bodyPr>
          <a:lstStyle/>
          <a:p>
            <a:pPr marL="0" indent="0">
              <a:buNone/>
            </a:pPr>
            <a:r>
              <a:rPr lang="en-US" dirty="0">
                <a:solidFill>
                  <a:srgbClr val="FF0000"/>
                </a:solidFill>
              </a:rPr>
              <a:t>Fade: Opening Titles</a:t>
            </a:r>
          </a:p>
          <a:p>
            <a:pPr marL="0" indent="0">
              <a:buNone/>
            </a:pPr>
            <a:r>
              <a:rPr lang="en-US" dirty="0">
                <a:solidFill>
                  <a:srgbClr val="FF0000"/>
                </a:solidFill>
              </a:rPr>
              <a:t>Count in PB&amp;K</a:t>
            </a:r>
          </a:p>
          <a:p>
            <a:pPr marL="0" indent="0">
              <a:buNone/>
            </a:pPr>
            <a:r>
              <a:rPr lang="en-US" dirty="0">
                <a:solidFill>
                  <a:srgbClr val="FF0000"/>
                </a:solidFill>
              </a:rPr>
              <a:t>Fade: PB&amp;K Welcome</a:t>
            </a:r>
          </a:p>
          <a:p>
            <a:pPr marL="0" indent="0">
              <a:buNone/>
            </a:pPr>
            <a:r>
              <a:rPr lang="en-US" dirty="0">
                <a:solidFill>
                  <a:srgbClr val="FFFF00"/>
                </a:solidFill>
              </a:rPr>
              <a:t>CAM 1</a:t>
            </a:r>
          </a:p>
          <a:p>
            <a:r>
              <a:rPr lang="en-US" dirty="0"/>
              <a:t>Hello! Thank you for joining us once again for Cell Life Church Live.</a:t>
            </a:r>
          </a:p>
          <a:p>
            <a:r>
              <a:rPr lang="en-US" dirty="0"/>
              <a:t>Today we are going to share the Christian response to the Coronavirus and other things like it on Cell Life Church Live. We something quick to share first, though.</a:t>
            </a:r>
          </a:p>
        </p:txBody>
      </p:sp>
      <p:sp>
        <p:nvSpPr>
          <p:cNvPr id="7" name="Text Placeholder 6">
            <a:extLst>
              <a:ext uri="{FF2B5EF4-FFF2-40B4-BE49-F238E27FC236}">
                <a16:creationId xmlns:a16="http://schemas.microsoft.com/office/drawing/2014/main" id="{3A44A7E4-0F76-41D7-9924-F11CB8D727CF}"/>
              </a:ext>
            </a:extLst>
          </p:cNvPr>
          <p:cNvSpPr>
            <a:spLocks noGrp="1"/>
          </p:cNvSpPr>
          <p:nvPr>
            <p:ph type="body" sz="quarter" idx="16"/>
          </p:nvPr>
        </p:nvSpPr>
        <p:spPr/>
        <p:txBody>
          <a:bodyPr>
            <a:normAutofit fontScale="92500" lnSpcReduction="20000"/>
          </a:bodyPr>
          <a:lstStyle/>
          <a:p>
            <a:endParaRPr lang="en-US" dirty="0"/>
          </a:p>
        </p:txBody>
      </p:sp>
      <p:sp>
        <p:nvSpPr>
          <p:cNvPr id="4" name="Text Placeholder 3">
            <a:extLst>
              <a:ext uri="{FF2B5EF4-FFF2-40B4-BE49-F238E27FC236}">
                <a16:creationId xmlns:a16="http://schemas.microsoft.com/office/drawing/2014/main" id="{3A24195F-0E64-47C1-BC3F-1F4F35193ED0}"/>
              </a:ext>
            </a:extLst>
          </p:cNvPr>
          <p:cNvSpPr>
            <a:spLocks noGrp="1"/>
          </p:cNvSpPr>
          <p:nvPr>
            <p:ph type="body" sz="quarter" idx="15"/>
          </p:nvPr>
        </p:nvSpPr>
        <p:spPr/>
        <p:txBody>
          <a:bodyPr>
            <a:normAutofit fontScale="85000" lnSpcReduction="20000"/>
          </a:bodyPr>
          <a:lstStyle/>
          <a:p>
            <a:r>
              <a:rPr lang="en-US" dirty="0"/>
              <a:t>23</a:t>
            </a:r>
          </a:p>
        </p:txBody>
      </p:sp>
    </p:spTree>
    <p:extLst>
      <p:ext uri="{BB962C8B-B14F-4D97-AF65-F5344CB8AC3E}">
        <p14:creationId xmlns:p14="http://schemas.microsoft.com/office/powerpoint/2010/main" val="41035380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7650FCB-4297-471D-B7D0-C2FB64A8956E}"/>
              </a:ext>
            </a:extLst>
          </p:cNvPr>
          <p:cNvSpPr>
            <a:spLocks noGrp="1"/>
          </p:cNvSpPr>
          <p:nvPr>
            <p:ph sz="quarter" idx="13"/>
          </p:nvPr>
        </p:nvSpPr>
        <p:spPr/>
        <p:txBody>
          <a:bodyPr/>
          <a:lstStyle/>
          <a:p>
            <a:r>
              <a:rPr lang="en-US" dirty="0"/>
              <a:t>Last week we posted our 2020 State of the Church video for everyone.</a:t>
            </a:r>
          </a:p>
          <a:p>
            <a:r>
              <a:rPr lang="en-US" dirty="0"/>
              <a:t>It is on our website, our YouTube channel, and Facebook.</a:t>
            </a:r>
          </a:p>
          <a:p>
            <a:r>
              <a:rPr lang="en-US" dirty="0"/>
              <a:t>We encourage you to watch that video as we shared all Cell Life Church is doing around the world in the name of Jesus Christ.</a:t>
            </a:r>
          </a:p>
        </p:txBody>
      </p:sp>
      <p:sp>
        <p:nvSpPr>
          <p:cNvPr id="3" name="Text Placeholder 2">
            <a:extLst>
              <a:ext uri="{FF2B5EF4-FFF2-40B4-BE49-F238E27FC236}">
                <a16:creationId xmlns:a16="http://schemas.microsoft.com/office/drawing/2014/main" id="{2E9F9969-A414-46EE-9C1F-FCB5B05191D3}"/>
              </a:ext>
            </a:extLst>
          </p:cNvPr>
          <p:cNvSpPr>
            <a:spLocks noGrp="1"/>
          </p:cNvSpPr>
          <p:nvPr>
            <p:ph type="body" sz="quarter" idx="15"/>
          </p:nvPr>
        </p:nvSpPr>
        <p:spPr/>
        <p:txBody>
          <a:bodyPr>
            <a:normAutofit fontScale="85000" lnSpcReduction="20000"/>
          </a:bodyPr>
          <a:lstStyle/>
          <a:p>
            <a:r>
              <a:rPr lang="en-US" dirty="0"/>
              <a:t>22</a:t>
            </a:r>
          </a:p>
        </p:txBody>
      </p:sp>
      <p:sp>
        <p:nvSpPr>
          <p:cNvPr id="4" name="Text Placeholder 3">
            <a:extLst>
              <a:ext uri="{FF2B5EF4-FFF2-40B4-BE49-F238E27FC236}">
                <a16:creationId xmlns:a16="http://schemas.microsoft.com/office/drawing/2014/main" id="{F9673677-5793-47A0-A74C-E4ED90DE642A}"/>
              </a:ext>
            </a:extLst>
          </p:cNvPr>
          <p:cNvSpPr>
            <a:spLocks noGrp="1"/>
          </p:cNvSpPr>
          <p:nvPr>
            <p:ph type="body" sz="quarter" idx="16"/>
          </p:nvPr>
        </p:nvSpPr>
        <p:spPr/>
        <p:txBody>
          <a:bodyPr>
            <a:normAutofit fontScale="92500" lnSpcReduction="20000"/>
          </a:bodyPr>
          <a:lstStyle/>
          <a:p>
            <a:r>
              <a:rPr lang="en-US" dirty="0"/>
              <a:t>Brian</a:t>
            </a:r>
          </a:p>
        </p:txBody>
      </p:sp>
    </p:spTree>
    <p:extLst>
      <p:ext uri="{BB962C8B-B14F-4D97-AF65-F5344CB8AC3E}">
        <p14:creationId xmlns:p14="http://schemas.microsoft.com/office/powerpoint/2010/main" val="7692126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D6E88366-6215-4E7B-BAD5-3A17A3A1D96E}"/>
              </a:ext>
            </a:extLst>
          </p:cNvPr>
          <p:cNvSpPr>
            <a:spLocks noGrp="1"/>
          </p:cNvSpPr>
          <p:nvPr>
            <p:ph sz="quarter" idx="13"/>
          </p:nvPr>
        </p:nvSpPr>
        <p:spPr/>
        <p:txBody>
          <a:bodyPr/>
          <a:lstStyle/>
          <a:p>
            <a:r>
              <a:rPr lang="en-US" dirty="0"/>
              <a:t>The video has been edited from the original for a couple of reasons. First, we needed to edit out some reports and pictures from ministries in sensitive countries in the world. Some of our ministries are in places which are very dangerous for Christians and so we must protect them. We also cut out some segments that were not overly informative for time.</a:t>
            </a:r>
          </a:p>
          <a:p>
            <a:endParaRPr lang="en-US" dirty="0"/>
          </a:p>
        </p:txBody>
      </p:sp>
      <p:sp>
        <p:nvSpPr>
          <p:cNvPr id="6" name="Text Placeholder 5">
            <a:extLst>
              <a:ext uri="{FF2B5EF4-FFF2-40B4-BE49-F238E27FC236}">
                <a16:creationId xmlns:a16="http://schemas.microsoft.com/office/drawing/2014/main" id="{E8316899-3CD6-43E5-A181-4AB2661175A5}"/>
              </a:ext>
            </a:extLst>
          </p:cNvPr>
          <p:cNvSpPr>
            <a:spLocks noGrp="1"/>
          </p:cNvSpPr>
          <p:nvPr>
            <p:ph type="body" sz="quarter" idx="15"/>
          </p:nvPr>
        </p:nvSpPr>
        <p:spPr/>
        <p:txBody>
          <a:bodyPr>
            <a:normAutofit fontScale="85000" lnSpcReduction="20000"/>
          </a:bodyPr>
          <a:lstStyle/>
          <a:p>
            <a:r>
              <a:rPr lang="en-US" dirty="0"/>
              <a:t>21</a:t>
            </a:r>
          </a:p>
        </p:txBody>
      </p:sp>
      <p:sp>
        <p:nvSpPr>
          <p:cNvPr id="7" name="Text Placeholder 6">
            <a:extLst>
              <a:ext uri="{FF2B5EF4-FFF2-40B4-BE49-F238E27FC236}">
                <a16:creationId xmlns:a16="http://schemas.microsoft.com/office/drawing/2014/main" id="{09ADC816-CEA1-4080-9635-97760500A837}"/>
              </a:ext>
            </a:extLst>
          </p:cNvPr>
          <p:cNvSpPr>
            <a:spLocks noGrp="1"/>
          </p:cNvSpPr>
          <p:nvPr>
            <p:ph type="body" sz="quarter" idx="16"/>
          </p:nvPr>
        </p:nvSpPr>
        <p:spPr/>
        <p:txBody>
          <a:bodyPr>
            <a:normAutofit fontScale="92500" lnSpcReduction="20000"/>
          </a:bodyPr>
          <a:lstStyle/>
          <a:p>
            <a:r>
              <a:rPr lang="en-US" dirty="0"/>
              <a:t>Kelly</a:t>
            </a:r>
          </a:p>
        </p:txBody>
      </p:sp>
    </p:spTree>
    <p:extLst>
      <p:ext uri="{BB962C8B-B14F-4D97-AF65-F5344CB8AC3E}">
        <p14:creationId xmlns:p14="http://schemas.microsoft.com/office/powerpoint/2010/main" val="11693049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BBAE4DA1-639F-4452-86FC-606EA2E05EA1}"/>
              </a:ext>
            </a:extLst>
          </p:cNvPr>
          <p:cNvSpPr>
            <a:spLocks noGrp="1"/>
          </p:cNvSpPr>
          <p:nvPr>
            <p:ph sz="quarter" idx="13"/>
          </p:nvPr>
        </p:nvSpPr>
        <p:spPr/>
        <p:txBody>
          <a:bodyPr/>
          <a:lstStyle/>
          <a:p>
            <a:r>
              <a:rPr lang="en-US" dirty="0"/>
              <a:t>In all we encourage you to watch that video and send us any questions you may have.</a:t>
            </a:r>
          </a:p>
          <a:p>
            <a:endParaRPr lang="en-US" dirty="0"/>
          </a:p>
        </p:txBody>
      </p:sp>
      <p:sp>
        <p:nvSpPr>
          <p:cNvPr id="6" name="Text Placeholder 5">
            <a:extLst>
              <a:ext uri="{FF2B5EF4-FFF2-40B4-BE49-F238E27FC236}">
                <a16:creationId xmlns:a16="http://schemas.microsoft.com/office/drawing/2014/main" id="{80AF9305-662D-4585-BFB3-D24F2E251EAA}"/>
              </a:ext>
            </a:extLst>
          </p:cNvPr>
          <p:cNvSpPr>
            <a:spLocks noGrp="1"/>
          </p:cNvSpPr>
          <p:nvPr>
            <p:ph type="body" sz="quarter" idx="15"/>
          </p:nvPr>
        </p:nvSpPr>
        <p:spPr/>
        <p:txBody>
          <a:bodyPr>
            <a:normAutofit fontScale="85000" lnSpcReduction="20000"/>
          </a:bodyPr>
          <a:lstStyle/>
          <a:p>
            <a:r>
              <a:rPr lang="en-US" dirty="0"/>
              <a:t>20</a:t>
            </a:r>
          </a:p>
        </p:txBody>
      </p:sp>
      <p:sp>
        <p:nvSpPr>
          <p:cNvPr id="7" name="Text Placeholder 6">
            <a:extLst>
              <a:ext uri="{FF2B5EF4-FFF2-40B4-BE49-F238E27FC236}">
                <a16:creationId xmlns:a16="http://schemas.microsoft.com/office/drawing/2014/main" id="{B80C1C5E-9D11-476C-A1BC-30C0A6C1F03F}"/>
              </a:ext>
            </a:extLst>
          </p:cNvPr>
          <p:cNvSpPr>
            <a:spLocks noGrp="1"/>
          </p:cNvSpPr>
          <p:nvPr>
            <p:ph type="body" sz="quarter" idx="16"/>
          </p:nvPr>
        </p:nvSpPr>
        <p:spPr/>
        <p:txBody>
          <a:bodyPr>
            <a:normAutofit fontScale="92500" lnSpcReduction="20000"/>
          </a:bodyPr>
          <a:lstStyle/>
          <a:p>
            <a:r>
              <a:rPr lang="en-US" dirty="0"/>
              <a:t>Brian</a:t>
            </a:r>
          </a:p>
        </p:txBody>
      </p:sp>
    </p:spTree>
    <p:extLst>
      <p:ext uri="{BB962C8B-B14F-4D97-AF65-F5344CB8AC3E}">
        <p14:creationId xmlns:p14="http://schemas.microsoft.com/office/powerpoint/2010/main" val="17578247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D2A5F38F-4308-43E3-845C-5D3BE05282D8}"/>
              </a:ext>
            </a:extLst>
          </p:cNvPr>
          <p:cNvSpPr>
            <a:spLocks noGrp="1"/>
          </p:cNvSpPr>
          <p:nvPr>
            <p:ph sz="quarter" idx="13"/>
          </p:nvPr>
        </p:nvSpPr>
        <p:spPr/>
        <p:txBody>
          <a:bodyPr/>
          <a:lstStyle/>
          <a:p>
            <a:pPr marL="0" indent="0">
              <a:buNone/>
            </a:pPr>
            <a:r>
              <a:rPr lang="en-US" dirty="0">
                <a:solidFill>
                  <a:srgbClr val="FF0000"/>
                </a:solidFill>
              </a:rPr>
              <a:t>Fade: PB&amp;K Message</a:t>
            </a:r>
            <a:endParaRPr lang="en-US" dirty="0"/>
          </a:p>
          <a:p>
            <a:r>
              <a:rPr lang="en-US" dirty="0"/>
              <a:t>We are currently in the midst of a global pandemic of the coronavirus. As of this morning, 5:30 am on March 15, 2020, there are 159,367 confirmed cases of coronavirus in the world. Of those, there have been 5956 deaths and 76,195 full recoveries.</a:t>
            </a:r>
          </a:p>
        </p:txBody>
      </p:sp>
      <p:sp>
        <p:nvSpPr>
          <p:cNvPr id="6" name="Text Placeholder 5">
            <a:extLst>
              <a:ext uri="{FF2B5EF4-FFF2-40B4-BE49-F238E27FC236}">
                <a16:creationId xmlns:a16="http://schemas.microsoft.com/office/drawing/2014/main" id="{AC7CEEA2-3479-418E-9E09-0F098F784201}"/>
              </a:ext>
            </a:extLst>
          </p:cNvPr>
          <p:cNvSpPr>
            <a:spLocks noGrp="1"/>
          </p:cNvSpPr>
          <p:nvPr>
            <p:ph type="body" sz="quarter" idx="15"/>
          </p:nvPr>
        </p:nvSpPr>
        <p:spPr/>
        <p:txBody>
          <a:bodyPr>
            <a:normAutofit fontScale="85000" lnSpcReduction="20000"/>
          </a:bodyPr>
          <a:lstStyle/>
          <a:p>
            <a:r>
              <a:rPr lang="en-US" dirty="0"/>
              <a:t>19</a:t>
            </a:r>
          </a:p>
        </p:txBody>
      </p:sp>
      <p:sp>
        <p:nvSpPr>
          <p:cNvPr id="7" name="Text Placeholder 6">
            <a:extLst>
              <a:ext uri="{FF2B5EF4-FFF2-40B4-BE49-F238E27FC236}">
                <a16:creationId xmlns:a16="http://schemas.microsoft.com/office/drawing/2014/main" id="{F6234688-8BEC-434C-BC6C-CAA86381B6FF}"/>
              </a:ext>
            </a:extLst>
          </p:cNvPr>
          <p:cNvSpPr>
            <a:spLocks noGrp="1"/>
          </p:cNvSpPr>
          <p:nvPr>
            <p:ph type="body" sz="quarter" idx="16"/>
          </p:nvPr>
        </p:nvSpPr>
        <p:spPr/>
        <p:txBody>
          <a:bodyPr>
            <a:normAutofit fontScale="92500" lnSpcReduction="20000"/>
          </a:bodyPr>
          <a:lstStyle/>
          <a:p>
            <a:endParaRPr lang="en-US"/>
          </a:p>
        </p:txBody>
      </p:sp>
    </p:spTree>
    <p:extLst>
      <p:ext uri="{BB962C8B-B14F-4D97-AF65-F5344CB8AC3E}">
        <p14:creationId xmlns:p14="http://schemas.microsoft.com/office/powerpoint/2010/main" val="39649830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20C41FB-0809-4CCC-B97B-91AF515B66D9}"/>
              </a:ext>
            </a:extLst>
          </p:cNvPr>
          <p:cNvSpPr>
            <a:spLocks noGrp="1"/>
          </p:cNvSpPr>
          <p:nvPr>
            <p:ph sz="quarter" idx="13"/>
          </p:nvPr>
        </p:nvSpPr>
        <p:spPr/>
        <p:txBody>
          <a:bodyPr/>
          <a:lstStyle/>
          <a:p>
            <a:r>
              <a:rPr lang="en-US" dirty="0"/>
              <a:t>The world seems to be in an absolute panic about this. Grocery store shelves are empty. Entire countries are closing their borders and most businesses. Here in the United States, we have entire states that are shutting down all large gatherings. Conventional churches are shifting to online webcasts like this for the first time. In short, we are bordering on mass hysteria. But why, and how should we respond?</a:t>
            </a:r>
          </a:p>
          <a:p>
            <a:endParaRPr lang="en-US" dirty="0"/>
          </a:p>
        </p:txBody>
      </p:sp>
      <p:sp>
        <p:nvSpPr>
          <p:cNvPr id="3" name="Text Placeholder 2">
            <a:extLst>
              <a:ext uri="{FF2B5EF4-FFF2-40B4-BE49-F238E27FC236}">
                <a16:creationId xmlns:a16="http://schemas.microsoft.com/office/drawing/2014/main" id="{E8BF88F2-7C47-4D19-93DF-CDB5AAB01647}"/>
              </a:ext>
            </a:extLst>
          </p:cNvPr>
          <p:cNvSpPr>
            <a:spLocks noGrp="1"/>
          </p:cNvSpPr>
          <p:nvPr>
            <p:ph type="body" sz="quarter" idx="15"/>
          </p:nvPr>
        </p:nvSpPr>
        <p:spPr/>
        <p:txBody>
          <a:bodyPr>
            <a:normAutofit fontScale="85000" lnSpcReduction="20000"/>
          </a:bodyPr>
          <a:lstStyle/>
          <a:p>
            <a:r>
              <a:rPr lang="en-US" dirty="0"/>
              <a:t>18</a:t>
            </a:r>
          </a:p>
        </p:txBody>
      </p:sp>
      <p:sp>
        <p:nvSpPr>
          <p:cNvPr id="4" name="Text Placeholder 3">
            <a:extLst>
              <a:ext uri="{FF2B5EF4-FFF2-40B4-BE49-F238E27FC236}">
                <a16:creationId xmlns:a16="http://schemas.microsoft.com/office/drawing/2014/main" id="{E0F37B24-9166-4593-BCB0-0BA50110155D}"/>
              </a:ext>
            </a:extLst>
          </p:cNvPr>
          <p:cNvSpPr>
            <a:spLocks noGrp="1"/>
          </p:cNvSpPr>
          <p:nvPr>
            <p:ph type="body" sz="quarter" idx="16"/>
          </p:nvPr>
        </p:nvSpPr>
        <p:spPr/>
        <p:txBody>
          <a:bodyPr>
            <a:normAutofit fontScale="92500" lnSpcReduction="20000"/>
          </a:bodyPr>
          <a:lstStyle/>
          <a:p>
            <a:r>
              <a:rPr lang="en-US" dirty="0"/>
              <a:t>Kelly</a:t>
            </a:r>
          </a:p>
        </p:txBody>
      </p:sp>
    </p:spTree>
    <p:extLst>
      <p:ext uri="{BB962C8B-B14F-4D97-AF65-F5344CB8AC3E}">
        <p14:creationId xmlns:p14="http://schemas.microsoft.com/office/powerpoint/2010/main" val="20682253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C8A16EA9-3EA4-4944-A7CC-41BE33FB2342}"/>
              </a:ext>
            </a:extLst>
          </p:cNvPr>
          <p:cNvSpPr>
            <a:spLocks noGrp="1"/>
          </p:cNvSpPr>
          <p:nvPr>
            <p:ph sz="quarter" idx="13"/>
          </p:nvPr>
        </p:nvSpPr>
        <p:spPr/>
        <p:txBody>
          <a:bodyPr>
            <a:normAutofit/>
          </a:bodyPr>
          <a:lstStyle/>
          <a:p>
            <a:r>
              <a:rPr lang="en-US" dirty="0"/>
              <a:t>We have taught many times about facing adversity and obstacles in our lives.</a:t>
            </a:r>
          </a:p>
          <a:p>
            <a:r>
              <a:rPr lang="en-US" dirty="0"/>
              <a:t>We have taught about the Christian perspective to world events.</a:t>
            </a:r>
          </a:p>
          <a:p>
            <a:r>
              <a:rPr lang="en-US" dirty="0"/>
              <a:t>There are also many different theories and thoughts about these events, even from the church.</a:t>
            </a:r>
          </a:p>
          <a:p>
            <a:r>
              <a:rPr lang="en-US" dirty="0"/>
              <a:t>A simple Google search online about Bible and coronavirus brings up all sorts of crazy blogs and teachings. </a:t>
            </a:r>
          </a:p>
        </p:txBody>
      </p:sp>
      <p:sp>
        <p:nvSpPr>
          <p:cNvPr id="6" name="Text Placeholder 5">
            <a:extLst>
              <a:ext uri="{FF2B5EF4-FFF2-40B4-BE49-F238E27FC236}">
                <a16:creationId xmlns:a16="http://schemas.microsoft.com/office/drawing/2014/main" id="{563F5537-2C6D-454E-8400-02AC6B608667}"/>
              </a:ext>
            </a:extLst>
          </p:cNvPr>
          <p:cNvSpPr>
            <a:spLocks noGrp="1"/>
          </p:cNvSpPr>
          <p:nvPr>
            <p:ph type="body" sz="quarter" idx="15"/>
          </p:nvPr>
        </p:nvSpPr>
        <p:spPr/>
        <p:txBody>
          <a:bodyPr>
            <a:normAutofit fontScale="85000" lnSpcReduction="20000"/>
          </a:bodyPr>
          <a:lstStyle/>
          <a:p>
            <a:r>
              <a:rPr lang="en-US" dirty="0"/>
              <a:t>17</a:t>
            </a:r>
          </a:p>
        </p:txBody>
      </p:sp>
      <p:sp>
        <p:nvSpPr>
          <p:cNvPr id="7" name="Text Placeholder 6">
            <a:extLst>
              <a:ext uri="{FF2B5EF4-FFF2-40B4-BE49-F238E27FC236}">
                <a16:creationId xmlns:a16="http://schemas.microsoft.com/office/drawing/2014/main" id="{61AC46F9-1923-47A2-8B0C-D5E5562B3DBE}"/>
              </a:ext>
            </a:extLst>
          </p:cNvPr>
          <p:cNvSpPr>
            <a:spLocks noGrp="1"/>
          </p:cNvSpPr>
          <p:nvPr>
            <p:ph type="body" sz="quarter" idx="16"/>
          </p:nvPr>
        </p:nvSpPr>
        <p:spPr/>
        <p:txBody>
          <a:bodyPr>
            <a:normAutofit fontScale="92500" lnSpcReduction="20000"/>
          </a:bodyPr>
          <a:lstStyle/>
          <a:p>
            <a:endParaRPr lang="en-US"/>
          </a:p>
        </p:txBody>
      </p:sp>
    </p:spTree>
    <p:extLst>
      <p:ext uri="{BB962C8B-B14F-4D97-AF65-F5344CB8AC3E}">
        <p14:creationId xmlns:p14="http://schemas.microsoft.com/office/powerpoint/2010/main" val="893034126"/>
      </p:ext>
    </p:extLst>
  </p:cSld>
  <p:clrMapOvr>
    <a:masterClrMapping/>
  </p:clrMapOvr>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extLst>
    <a:ext uri="{05A4C25C-085E-4340-85A3-A5531E510DB2}">
      <thm15:themeFamily xmlns:thm15="http://schemas.microsoft.com/office/thememl/2012/main" name="TelePrompt - CLC Live.potx" id="{C7FE7165-C6A4-41C3-87B7-DF69BB5DE7B5}" vid="{6446E84D-695C-4389-B9A4-207A6600B3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TelePrompt - CLC Live</Template>
  <TotalTime>21</TotalTime>
  <Words>2012</Words>
  <Application>Microsoft Office PowerPoint</Application>
  <PresentationFormat>On-screen Show (16:9)</PresentationFormat>
  <Paragraphs>119</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Arial Narrow</vt:lpstr>
      <vt:lpstr>Calibri</vt:lpstr>
      <vt:lpstr>Horizon</vt:lpstr>
      <vt:lpstr>Christian Response to the Coronavirus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Rev. Brian E. Conklin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Christian Response to the Coronavirus</dc:title>
  <dc:creator>Cell Life Church</dc:creator>
  <cp:lastModifiedBy>Cell Life Church</cp:lastModifiedBy>
  <cp:revision>3</cp:revision>
  <dcterms:created xsi:type="dcterms:W3CDTF">2020-03-15T15:18:07Z</dcterms:created>
  <dcterms:modified xsi:type="dcterms:W3CDTF">2020-03-15T15:39:12Z</dcterms:modified>
</cp:coreProperties>
</file>